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8"/>
  </p:notesMasterIdLst>
  <p:sldIdLst>
    <p:sldId id="256" r:id="rId2"/>
    <p:sldId id="257" r:id="rId3"/>
    <p:sldId id="258" r:id="rId4"/>
    <p:sldId id="259" r:id="rId5"/>
    <p:sldId id="477" r:id="rId6"/>
    <p:sldId id="478" r:id="rId7"/>
    <p:sldId id="479" r:id="rId8"/>
    <p:sldId id="480" r:id="rId9"/>
    <p:sldId id="481" r:id="rId10"/>
    <p:sldId id="482" r:id="rId11"/>
    <p:sldId id="483" r:id="rId12"/>
    <p:sldId id="484" r:id="rId13"/>
    <p:sldId id="485" r:id="rId14"/>
    <p:sldId id="486" r:id="rId15"/>
    <p:sldId id="48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92" r:id="rId60"/>
    <p:sldId id="393" r:id="rId61"/>
    <p:sldId id="394" r:id="rId62"/>
    <p:sldId id="395" r:id="rId63"/>
    <p:sldId id="396" r:id="rId64"/>
    <p:sldId id="397" r:id="rId65"/>
    <p:sldId id="398" r:id="rId66"/>
    <p:sldId id="399" r:id="rId67"/>
    <p:sldId id="400" r:id="rId68"/>
    <p:sldId id="401" r:id="rId69"/>
    <p:sldId id="402" r:id="rId70"/>
    <p:sldId id="403" r:id="rId71"/>
    <p:sldId id="404" r:id="rId72"/>
    <p:sldId id="405" r:id="rId73"/>
    <p:sldId id="406" r:id="rId74"/>
    <p:sldId id="407" r:id="rId75"/>
    <p:sldId id="408" r:id="rId76"/>
    <p:sldId id="409" r:id="rId77"/>
    <p:sldId id="410" r:id="rId78"/>
    <p:sldId id="411" r:id="rId79"/>
    <p:sldId id="412" r:id="rId80"/>
    <p:sldId id="413" r:id="rId81"/>
    <p:sldId id="414" r:id="rId82"/>
    <p:sldId id="415" r:id="rId83"/>
    <p:sldId id="416" r:id="rId84"/>
    <p:sldId id="417" r:id="rId85"/>
    <p:sldId id="418" r:id="rId86"/>
    <p:sldId id="419" r:id="rId87"/>
    <p:sldId id="420" r:id="rId88"/>
    <p:sldId id="421" r:id="rId89"/>
    <p:sldId id="422" r:id="rId90"/>
    <p:sldId id="423" r:id="rId91"/>
    <p:sldId id="424" r:id="rId92"/>
    <p:sldId id="425" r:id="rId93"/>
    <p:sldId id="426" r:id="rId94"/>
    <p:sldId id="427" r:id="rId95"/>
    <p:sldId id="428" r:id="rId96"/>
    <p:sldId id="429" r:id="rId97"/>
    <p:sldId id="430" r:id="rId98"/>
    <p:sldId id="431" r:id="rId99"/>
    <p:sldId id="432" r:id="rId100"/>
    <p:sldId id="433" r:id="rId101"/>
    <p:sldId id="434" r:id="rId102"/>
    <p:sldId id="435" r:id="rId103"/>
    <p:sldId id="436" r:id="rId104"/>
    <p:sldId id="437" r:id="rId105"/>
    <p:sldId id="438" r:id="rId106"/>
    <p:sldId id="439" r:id="rId107"/>
    <p:sldId id="440" r:id="rId108"/>
    <p:sldId id="441" r:id="rId109"/>
    <p:sldId id="442" r:id="rId110"/>
    <p:sldId id="443" r:id="rId111"/>
    <p:sldId id="444" r:id="rId112"/>
    <p:sldId id="445" r:id="rId113"/>
    <p:sldId id="446" r:id="rId114"/>
    <p:sldId id="447" r:id="rId115"/>
    <p:sldId id="448" r:id="rId116"/>
    <p:sldId id="449" r:id="rId117"/>
    <p:sldId id="450" r:id="rId118"/>
    <p:sldId id="451" r:id="rId119"/>
    <p:sldId id="452" r:id="rId120"/>
    <p:sldId id="453" r:id="rId121"/>
    <p:sldId id="454" r:id="rId122"/>
    <p:sldId id="455" r:id="rId123"/>
    <p:sldId id="456" r:id="rId124"/>
    <p:sldId id="502" r:id="rId125"/>
    <p:sldId id="488" r:id="rId126"/>
    <p:sldId id="489" r:id="rId127"/>
    <p:sldId id="490" r:id="rId128"/>
    <p:sldId id="491" r:id="rId129"/>
    <p:sldId id="492" r:id="rId130"/>
    <p:sldId id="493" r:id="rId131"/>
    <p:sldId id="494" r:id="rId132"/>
    <p:sldId id="495" r:id="rId133"/>
    <p:sldId id="496" r:id="rId134"/>
    <p:sldId id="497" r:id="rId135"/>
    <p:sldId id="498" r:id="rId136"/>
    <p:sldId id="499" r:id="rId137"/>
    <p:sldId id="500" r:id="rId138"/>
    <p:sldId id="501" r:id="rId139"/>
    <p:sldId id="503" r:id="rId140"/>
    <p:sldId id="504" r:id="rId141"/>
    <p:sldId id="505" r:id="rId142"/>
    <p:sldId id="506" r:id="rId143"/>
    <p:sldId id="507" r:id="rId144"/>
    <p:sldId id="508" r:id="rId145"/>
    <p:sldId id="509" r:id="rId146"/>
    <p:sldId id="458" r:id="rId147"/>
  </p:sldIdLst>
  <p:sldSz cx="9144000" cy="5143500" type="screen16x9"/>
  <p:notesSz cx="6858000" cy="9144000"/>
  <p:embeddedFontLst>
    <p:embeddedFont>
      <p:font typeface="Calibri" panose="020F0502020204030204" pitchFamily="34" charset="0"/>
      <p:regular r:id="rId149"/>
      <p:bold r:id="rId150"/>
      <p:italic r:id="rId151"/>
      <p:boldItalic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2DB110-38DB-4DD5-ACF8-180C5AEF61A4}">
  <a:tblStyle styleId="{752DB110-38DB-4DD5-ACF8-180C5AEF61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fntdata"/><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3.fntdata"/><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d7fd7b3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7d7fd7b3f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8b78eb2ad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8b78eb2ad6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85322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8b4e9a217d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7" name="Google Shape;1477;g8b4e9a217d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8c72340af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0" name="Google Shape;1500;g8c72340af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a58e310b4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7" name="Google Shape;1507;ga58e310b45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8b4e9a217d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4" name="Google Shape;1514;g8b4e9a217d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8b4e9a217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2" name="Google Shape;1522;g8b4e9a217d_0_5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a81a8f16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a81a8f16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a58e310b4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4" name="Google Shape;1534;ga58e310b45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a58e310b4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0" name="Google Shape;1540;ga58e310b45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8d9be6ba92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6" name="Google Shape;1546;g8d9be6ba92_3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8d9fbb946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2" name="Google Shape;1552;g8d9fbb9463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8b78eb2ad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8b78eb2ad6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83178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8d9fbb946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7" name="Google Shape;1567;g8d9fbb946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8b4e9a217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2" name="Google Shape;1582;g8b4e9a217d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8c08b95d0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8" name="Google Shape;1588;g8c08b95d04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8b4e9a217d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4" name="Google Shape;1594;g8b4e9a217d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8b4e9a217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2" name="Google Shape;1602;g8b4e9a217d_0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8c08b95d0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7" name="Google Shape;1617;g8c08b95d04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8c08b95d0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4" name="Google Shape;1624;g8c08b95d04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8da2705e0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1" name="Google Shape;1631;g8da2705e0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a79440629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8" name="Google Shape;1638;ga794406291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d9be6ba9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g8d9be6ba9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8b78eb2ad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8b78eb2ad6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9385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8d9be6ba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3" name="Google Shape;1653;g8d9be6ba9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9f4f3e390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g9f4f3e390e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a58e310b4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2" name="Google Shape;1672;ga58e310b45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8d9be6ba92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g8d9be6ba92_3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679" name="Google Shape;1679;g8d9be6ba92_3_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5aa4c5a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8b5aa4c5ac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1598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8b5aa4c5ac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0" name="Google Shape;860;g8b5aa4c5ac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30028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8b5aa4c5ac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 name="Google Shape;868;g8b5aa4c5ac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73207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8c08b95d0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g8c08b95d04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64023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8bade025c4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4" name="Google Shape;884;g8bade025c4_2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020588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8c08b95d0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8c08b95d04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639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8b78eb2ad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8b78eb2ad6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931469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8c08b95d0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g8c08b95d04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08722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8c08b95d0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8c08b95d04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467828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bade025c4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g8bade025c4_2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30636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8e8a2d9c5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4" name="Google Shape;924;g8e8a2d9c5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63365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8bade025c4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0" name="Google Shape;930;g8bade025c4_2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50059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52501d5627bf70f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252501d5627bf70f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87913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2501d5627bf70f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52501d5627bf70f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38017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a58e310b4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8" name="Google Shape;948;ga58e310b45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54100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8bade025c4_2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Google Shape;1062;g8bade025c4_2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7331442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bade025c4_2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g8bade025c4_2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2850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8b78eb2ad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8b78eb2ad6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915250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8e8a2d9c5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5" name="Google Shape;1085;g8e8a2d9c5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134273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8bade025c4_2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8bade025c4_2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596524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8bc8d02039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g8bc8d02039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93476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8bc8d0203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g8bc8d02039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791767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a58e310b45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4" name="Google Shape;1114;ga58e310b45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8812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8d9be6ba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0" name="Google Shape;1690;g8d9be6ba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58e310b45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a58e310b45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735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b84cd76bd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8b84cd76bd_1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bc8d02039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8bc8d02039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8b177e698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8b177e698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52501d5627bf70f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252501d5627bf70f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c77c84462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8c77c84462_1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8b177e69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8b177e698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e9efb5e7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ae9efb5e72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a50209e0d0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a50209e0d0_3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dd3d840b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add3d840b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8d864c660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8d864c660a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8d864c660a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8d864c660a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8d864c660a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8d864c660a_0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8b177e698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8b177e6987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8bade025c4_2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8bade025c4_2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8bade025c4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8bade025c4_2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9ccd2041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99ccd2041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b177e698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8b177e6987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8b5574bd0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 name="Google Shape;749;g8b5574bd0d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8b177e698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8b177e698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8bade025c4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8bade025c4_2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e8a2d9c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g8e8a2d9c5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b177e698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g8b177e6987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ade025c4_2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8bade025c4_2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e310b4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ga58e310b4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8b177e698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8b177e6987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bade025c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g8bade025c4_2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9ccd20412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99ccd20412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8bade025c4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1" name="Google Shape;811;g8bade025c4_2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8bade025c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8bade025c4_2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8e8a2d9c5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8e8a2d9c52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bade025c4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8bade025c4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52501d5627bf70f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252501d5627bf70f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a58e310b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ga58e310b4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8bade025c4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5" name="Google Shape;955;g8bade025c4_2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8c77c84462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g8c77c84462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8bade025c4_2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2" name="Google Shape;972;g8bade025c4_2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52501d5627bf70f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3" name="Google Shape;983;g252501d5627bf70f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0ed635b1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70ed635b1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151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8e8a2d9c5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g8e8a2d9c5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8bade025c4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5" name="Google Shape;995;g8bade025c4_2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52501d5627bf70f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g252501d5627bf70f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52501d5627bf70f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7" name="Google Shape;1007;g252501d5627bf70f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bc8d0203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6" name="Google Shape;1016;g8bc8d02039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58e310b4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7" name="Google Shape;1027;ga58e310b45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a58e310b4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ga58e310b45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8bade025c4_2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1" name="Google Shape;1041;g8bade025c4_2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8bade025c4_2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g8bade025c4_2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8bade025c4_2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1" name="Google Shape;1121;g8bade025c4_2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8b78eb2a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8b78eb2ad6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61754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8bade025c4_2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3" name="Google Shape;1133;g8bade025c4_2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8bc8d02039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3" name="Google Shape;1143;g8bc8d02039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bc8d0203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g8bc8d02039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8bc8d02039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6" name="Google Shape;1156;g8bc8d02039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8bc8d02039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2" name="Google Shape;1162;g8bc8d02039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8bc8d02039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g8bc8d02039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50209e0d0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ga50209e0d0_3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8e8a2d9c5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4" name="Google Shape;1184;g8e8a2d9c52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8bade025c4_2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0" name="Google Shape;1190;g8bade025c4_2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8bc8d02039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8bc8d02039_0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b78eb2ad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8b78eb2ad6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110333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8bc8d0203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2" name="Google Shape;1202;g8bc8d02039_0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bc8d02039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2" name="Google Shape;1212;g8bc8d02039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8c72340af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1" name="Google Shape;1221;g8c72340afa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8bc8d02039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0" name="Google Shape;1230;g8bc8d02039_0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8bc8d02039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7" name="Google Shape;1237;g8bc8d02039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8bc8d02039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7" name="Google Shape;1247;g8bc8d02039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8bc8d02039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1" name="Google Shape;1261;g8bc8d02039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a58e310b4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7" name="Google Shape;1267;ga58e310b45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8bc8d02039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4" name="Google Shape;1274;g8bc8d02039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a58e310b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9" name="Google Shape;1279;ga58e310b45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b78eb2a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8b78eb2ad6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60041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8b8fa80c7b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5" name="Google Shape;1285;g8b8fa80c7b_1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8bc8d02039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g8bc8d02039_0_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8bc8d02039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1" name="Google Shape;1301;g8bc8d02039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a79440629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7" name="Google Shape;1307;ga794406291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8bc8d02039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g8bc8d02039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8bd0e545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2" name="Google Shape;1332;g8bd0e545f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8bd0e545f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1" name="Google Shape;1351;g8bd0e545ff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8bd0e545f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g8bd0e545f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8b4e9a217d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3" name="Google Shape;1363;g8b4e9a217d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8c72340af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2" name="Google Shape;1372;g8c72340afa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8b78eb2ad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8b78eb2ad6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65155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8bd0e545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8" name="Google Shape;1398;g8bd0e545f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8b4e9a217d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4" name="Google Shape;1404;g8b4e9a217d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8c72340af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4" name="Google Shape;1414;g8c72340afa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8cca86ac6c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0" name="Google Shape;1420;g8cca86ac6c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8bd0e545f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6" name="Google Shape;1426;g8bd0e545ff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8bdfd4045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2" name="Google Shape;1432;g8bdfd4045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8c72340af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8c72340afa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8bd0e545f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5" name="Google Shape;1455;g8bd0e545ff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8c72340af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4" name="Google Shape;1464;g8c72340afa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8bd0e545f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g8bd0e545ff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5000" b="1"/>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Clr>
                <a:srgbClr val="666666"/>
              </a:buClr>
              <a:buSzPts val="3400"/>
              <a:buNone/>
              <a:defRPr sz="3400">
                <a:solidFill>
                  <a:srgbClr val="666666"/>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amp;A">
  <p:cSld name="2_Design_1_1">
    <p:spTree>
      <p:nvGrpSpPr>
        <p:cNvPr id="1" name="Shape 62"/>
        <p:cNvGrpSpPr/>
        <p:nvPr/>
      </p:nvGrpSpPr>
      <p:grpSpPr>
        <a:xfrm>
          <a:off x="0" y="0"/>
          <a:ext cx="0" cy="0"/>
          <a:chOff x="0" y="0"/>
          <a:chExt cx="0" cy="0"/>
        </a:xfrm>
      </p:grpSpPr>
      <p:grpSp>
        <p:nvGrpSpPr>
          <p:cNvPr id="63" name="Google Shape;63;p11"/>
          <p:cNvGrpSpPr/>
          <p:nvPr/>
        </p:nvGrpSpPr>
        <p:grpSpPr>
          <a:xfrm>
            <a:off x="0" y="0"/>
            <a:ext cx="381000" cy="1371600"/>
            <a:chOff x="0" y="0"/>
            <a:chExt cx="381000" cy="1371600"/>
          </a:xfrm>
        </p:grpSpPr>
        <p:sp>
          <p:nvSpPr>
            <p:cNvPr id="64" name="Google Shape;64;p11"/>
            <p:cNvSpPr/>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5" name="Google Shape;65;p11"/>
            <p:cNvSpPr/>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66" name="Google Shape;66;p11"/>
          <p:cNvPicPr preferRelativeResize="0"/>
          <p:nvPr/>
        </p:nvPicPr>
        <p:blipFill rotWithShape="1">
          <a:blip r:embed="rId2">
            <a:alphaModFix/>
          </a:blip>
          <a:srcRect/>
          <a:stretch/>
        </p:blipFill>
        <p:spPr>
          <a:xfrm>
            <a:off x="8118775" y="103900"/>
            <a:ext cx="914400" cy="914400"/>
          </a:xfrm>
          <a:prstGeom prst="rect">
            <a:avLst/>
          </a:prstGeom>
          <a:noFill/>
          <a:ln>
            <a:noFill/>
          </a:ln>
        </p:spPr>
      </p:pic>
      <p:sp>
        <p:nvSpPr>
          <p:cNvPr id="67" name="Google Shape;67;p11"/>
          <p:cNvSpPr txBox="1">
            <a:spLocks noGrp="1"/>
          </p:cNvSpPr>
          <p:nvPr>
            <p:ph type="subTitle" idx="1"/>
          </p:nvPr>
        </p:nvSpPr>
        <p:spPr>
          <a:xfrm>
            <a:off x="422025" y="974925"/>
            <a:ext cx="5341200" cy="39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1"/>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pic>
        <p:nvPicPr>
          <p:cNvPr id="69" name="Google Shape;69;p11"/>
          <p:cNvPicPr preferRelativeResize="0"/>
          <p:nvPr/>
        </p:nvPicPr>
        <p:blipFill rotWithShape="1">
          <a:blip r:embed="rId3">
            <a:alphaModFix/>
          </a:blip>
          <a:srcRect t="17385" b="22683"/>
          <a:stretch/>
        </p:blipFill>
        <p:spPr>
          <a:xfrm>
            <a:off x="560425" y="294500"/>
            <a:ext cx="1305925" cy="782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ivi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40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 Content"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3" name="Google Shape;23;p4"/>
          <p:cNvSpPr txBox="1">
            <a:spLocks noGrp="1"/>
          </p:cNvSpPr>
          <p:nvPr>
            <p:ph type="subTitle" idx="1"/>
          </p:nvPr>
        </p:nvSpPr>
        <p:spPr>
          <a:xfrm>
            <a:off x="422025" y="974925"/>
            <a:ext cx="5341200" cy="393600"/>
          </a:xfrm>
          <a:prstGeom prst="rect">
            <a:avLst/>
          </a:prstGeom>
          <a:ln>
            <a:noFill/>
          </a:ln>
        </p:spPr>
        <p:txBody>
          <a:bodyPr spcFirstLastPara="1" wrap="square" lIns="91425" tIns="91425" rIns="91425" bIns="91425" anchor="t" anchorCtr="0">
            <a:noAutofit/>
          </a:bodyPr>
          <a:lstStyle>
            <a:lvl1pPr lvl="0">
              <a:spcBef>
                <a:spcPts val="0"/>
              </a:spcBef>
              <a:spcAft>
                <a:spcPts val="0"/>
              </a:spcAft>
              <a:buNone/>
              <a:defRPr sz="2200">
                <a:solidFill>
                  <a:srgbClr val="000000"/>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24" name="Google Shape;24;p4"/>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 Content 2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4934975" y="1571700"/>
            <a:ext cx="3999900" cy="3416400"/>
          </a:xfrm>
          <a:prstGeom prst="rect">
            <a:avLst/>
          </a:prstGeom>
          <a:ln>
            <a:noFill/>
          </a:ln>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txBox="1">
            <a:spLocks noGrp="1"/>
          </p:cNvSpPr>
          <p:nvPr>
            <p:ph type="subTitle" idx="2"/>
          </p:nvPr>
        </p:nvSpPr>
        <p:spPr>
          <a:xfrm>
            <a:off x="422025" y="974925"/>
            <a:ext cx="5341200" cy="39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0" name="Google Shape;30;p5"/>
          <p:cNvSpPr txBox="1">
            <a:spLocks noGrp="1"/>
          </p:cNvSpPr>
          <p:nvPr>
            <p:ph type="body" idx="3"/>
          </p:nvPr>
        </p:nvSpPr>
        <p:spPr>
          <a:xfrm>
            <a:off x="422025" y="1571700"/>
            <a:ext cx="3999900" cy="2940000"/>
          </a:xfrm>
          <a:prstGeom prst="rect">
            <a:avLst/>
          </a:prstGeom>
          <a:ln>
            <a:noFill/>
          </a:ln>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 Image + Content">
  <p:cSld name="TITLE_AND_TWO_COLUMNS_1">
    <p:spTree>
      <p:nvGrpSpPr>
        <p:cNvPr id="1" name="Shape 31"/>
        <p:cNvGrpSpPr/>
        <p:nvPr/>
      </p:nvGrpSpPr>
      <p:grpSpPr>
        <a:xfrm>
          <a:off x="0" y="0"/>
          <a:ext cx="0" cy="0"/>
          <a:chOff x="0" y="0"/>
          <a:chExt cx="0" cy="0"/>
        </a:xfrm>
      </p:grpSpPr>
      <p:sp>
        <p:nvSpPr>
          <p:cNvPr id="32" name="Google Shape;32;p6"/>
          <p:cNvSpPr txBox="1">
            <a:spLocks noGrp="1"/>
          </p:cNvSpPr>
          <p:nvPr>
            <p:ph type="body" idx="1"/>
          </p:nvPr>
        </p:nvSpPr>
        <p:spPr>
          <a:xfrm>
            <a:off x="4315125" y="1571700"/>
            <a:ext cx="3999900" cy="3416400"/>
          </a:xfrm>
          <a:prstGeom prst="rect">
            <a:avLst/>
          </a:prstGeom>
          <a:ln>
            <a:noFill/>
          </a:ln>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4" name="Google Shape;34;p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txBox="1">
            <a:spLocks noGrp="1"/>
          </p:cNvSpPr>
          <p:nvPr>
            <p:ph type="subTitle" idx="2"/>
          </p:nvPr>
        </p:nvSpPr>
        <p:spPr>
          <a:xfrm>
            <a:off x="422025" y="974925"/>
            <a:ext cx="5341200" cy="39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Y Slide" type="titleOnly">
  <p:cSld name="TITLE_ONLY">
    <p:spTree>
      <p:nvGrpSpPr>
        <p:cNvPr id="1" name="Shape 36"/>
        <p:cNvGrpSpPr/>
        <p:nvPr/>
      </p:nvGrpSpPr>
      <p:grpSpPr>
        <a:xfrm>
          <a:off x="0" y="0"/>
          <a:ext cx="0" cy="0"/>
          <a:chOff x="0" y="0"/>
          <a:chExt cx="0" cy="0"/>
        </a:xfrm>
      </p:grpSpPr>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38" name="Google Shape;38;p7"/>
          <p:cNvPicPr preferRelativeResize="0"/>
          <p:nvPr/>
        </p:nvPicPr>
        <p:blipFill rotWithShape="1">
          <a:blip r:embed="rId2">
            <a:alphaModFix/>
          </a:blip>
          <a:srcRect l="18269" t="18234" r="27374" b="23340"/>
          <a:stretch/>
        </p:blipFill>
        <p:spPr>
          <a:xfrm>
            <a:off x="422025" y="300050"/>
            <a:ext cx="1067350" cy="674876"/>
          </a:xfrm>
          <a:prstGeom prst="rect">
            <a:avLst/>
          </a:prstGeom>
          <a:noFill/>
          <a:ln>
            <a:noFill/>
          </a:ln>
        </p:spPr>
      </p:pic>
      <p:sp>
        <p:nvSpPr>
          <p:cNvPr id="39" name="Google Shape;39;p7"/>
          <p:cNvSpPr txBox="1">
            <a:spLocks noGrp="1"/>
          </p:cNvSpPr>
          <p:nvPr>
            <p:ph type="subTitle" idx="1"/>
          </p:nvPr>
        </p:nvSpPr>
        <p:spPr>
          <a:xfrm>
            <a:off x="422025" y="974925"/>
            <a:ext cx="5341200" cy="39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 name="Google Shape;40;p7"/>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lease Note Slide">
  <p:cSld name="TITLE_ONLY_1">
    <p:spTree>
      <p:nvGrpSpPr>
        <p:cNvPr id="1" name="Shape 41"/>
        <p:cNvGrpSpPr/>
        <p:nvPr/>
      </p:nvGrpSpPr>
      <p:grpSpPr>
        <a:xfrm>
          <a:off x="0" y="0"/>
          <a:ext cx="0" cy="0"/>
          <a:chOff x="0" y="0"/>
          <a:chExt cx="0" cy="0"/>
        </a:xfrm>
      </p:grpSpPr>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43" name="Google Shape;43;p8"/>
          <p:cNvPicPr preferRelativeResize="0"/>
          <p:nvPr/>
        </p:nvPicPr>
        <p:blipFill rotWithShape="1">
          <a:blip r:embed="rId2">
            <a:alphaModFix/>
          </a:blip>
          <a:srcRect l="11594" t="4095" r="10693" b="4688"/>
          <a:stretch/>
        </p:blipFill>
        <p:spPr>
          <a:xfrm>
            <a:off x="422025" y="162950"/>
            <a:ext cx="944050" cy="811975"/>
          </a:xfrm>
          <a:prstGeom prst="rect">
            <a:avLst/>
          </a:prstGeom>
          <a:noFill/>
          <a:ln>
            <a:noFill/>
          </a:ln>
        </p:spPr>
      </p:pic>
      <p:sp>
        <p:nvSpPr>
          <p:cNvPr id="44" name="Google Shape;44;p8"/>
          <p:cNvSpPr txBox="1">
            <a:spLocks noGrp="1"/>
          </p:cNvSpPr>
          <p:nvPr>
            <p:ph type="subTitle" idx="1"/>
          </p:nvPr>
        </p:nvSpPr>
        <p:spPr>
          <a:xfrm>
            <a:off x="422025" y="974925"/>
            <a:ext cx="5341200" cy="47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5" name="Google Shape;45;p8"/>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ant to know more slide">
  <p:cSld name="2_Design">
    <p:spTree>
      <p:nvGrpSpPr>
        <p:cNvPr id="1" name="Shape 46"/>
        <p:cNvGrpSpPr/>
        <p:nvPr/>
      </p:nvGrpSpPr>
      <p:grpSpPr>
        <a:xfrm>
          <a:off x="0" y="0"/>
          <a:ext cx="0" cy="0"/>
          <a:chOff x="0" y="0"/>
          <a:chExt cx="0" cy="0"/>
        </a:xfrm>
      </p:grpSpPr>
      <p:grpSp>
        <p:nvGrpSpPr>
          <p:cNvPr id="47" name="Google Shape;47;p9"/>
          <p:cNvGrpSpPr/>
          <p:nvPr/>
        </p:nvGrpSpPr>
        <p:grpSpPr>
          <a:xfrm>
            <a:off x="0" y="0"/>
            <a:ext cx="381000" cy="1371600"/>
            <a:chOff x="0" y="0"/>
            <a:chExt cx="381000" cy="1371600"/>
          </a:xfrm>
        </p:grpSpPr>
        <p:sp>
          <p:nvSpPr>
            <p:cNvPr id="48" name="Google Shape;48;p9"/>
            <p:cNvSpPr/>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9" name="Google Shape;49;p9"/>
            <p:cNvSpPr/>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50" name="Google Shape;50;p9"/>
          <p:cNvPicPr preferRelativeResize="0"/>
          <p:nvPr/>
        </p:nvPicPr>
        <p:blipFill rotWithShape="1">
          <a:blip r:embed="rId2">
            <a:alphaModFix/>
          </a:blip>
          <a:srcRect/>
          <a:stretch/>
        </p:blipFill>
        <p:spPr>
          <a:xfrm>
            <a:off x="8118775" y="103900"/>
            <a:ext cx="914400" cy="914400"/>
          </a:xfrm>
          <a:prstGeom prst="rect">
            <a:avLst/>
          </a:prstGeom>
          <a:noFill/>
          <a:ln>
            <a:noFill/>
          </a:ln>
        </p:spPr>
      </p:pic>
      <p:pic>
        <p:nvPicPr>
          <p:cNvPr id="51" name="Google Shape;51;p9"/>
          <p:cNvPicPr preferRelativeResize="0"/>
          <p:nvPr/>
        </p:nvPicPr>
        <p:blipFill rotWithShape="1">
          <a:blip r:embed="rId3">
            <a:alphaModFix/>
          </a:blip>
          <a:srcRect t="14764" r="12633" b="8176"/>
          <a:stretch/>
        </p:blipFill>
        <p:spPr>
          <a:xfrm>
            <a:off x="422025" y="319000"/>
            <a:ext cx="1379783" cy="733600"/>
          </a:xfrm>
          <a:prstGeom prst="rect">
            <a:avLst/>
          </a:prstGeom>
          <a:noFill/>
          <a:ln>
            <a:noFill/>
          </a:ln>
        </p:spPr>
      </p:pic>
      <p:sp>
        <p:nvSpPr>
          <p:cNvPr id="52" name="Google Shape;52;p9"/>
          <p:cNvSpPr txBox="1">
            <a:spLocks noGrp="1"/>
          </p:cNvSpPr>
          <p:nvPr>
            <p:ph type="subTitle" idx="1"/>
          </p:nvPr>
        </p:nvSpPr>
        <p:spPr>
          <a:xfrm>
            <a:off x="422025" y="974925"/>
            <a:ext cx="5341200" cy="39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3" name="Google Shape;53;p9"/>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d You Know">
  <p:cSld name="2_Design_1">
    <p:spTree>
      <p:nvGrpSpPr>
        <p:cNvPr id="1" name="Shape 54"/>
        <p:cNvGrpSpPr/>
        <p:nvPr/>
      </p:nvGrpSpPr>
      <p:grpSpPr>
        <a:xfrm>
          <a:off x="0" y="0"/>
          <a:ext cx="0" cy="0"/>
          <a:chOff x="0" y="0"/>
          <a:chExt cx="0" cy="0"/>
        </a:xfrm>
      </p:grpSpPr>
      <p:grpSp>
        <p:nvGrpSpPr>
          <p:cNvPr id="55" name="Google Shape;55;p10"/>
          <p:cNvGrpSpPr/>
          <p:nvPr/>
        </p:nvGrpSpPr>
        <p:grpSpPr>
          <a:xfrm>
            <a:off x="0" y="0"/>
            <a:ext cx="381000" cy="1371600"/>
            <a:chOff x="0" y="0"/>
            <a:chExt cx="381000" cy="1371600"/>
          </a:xfrm>
        </p:grpSpPr>
        <p:sp>
          <p:nvSpPr>
            <p:cNvPr id="56" name="Google Shape;56;p10"/>
            <p:cNvSpPr/>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 name="Google Shape;57;p10"/>
            <p:cNvSpPr/>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58" name="Google Shape;58;p10"/>
          <p:cNvPicPr preferRelativeResize="0"/>
          <p:nvPr/>
        </p:nvPicPr>
        <p:blipFill rotWithShape="1">
          <a:blip r:embed="rId2">
            <a:alphaModFix/>
          </a:blip>
          <a:srcRect/>
          <a:stretch/>
        </p:blipFill>
        <p:spPr>
          <a:xfrm>
            <a:off x="8118775" y="103900"/>
            <a:ext cx="914400" cy="914400"/>
          </a:xfrm>
          <a:prstGeom prst="rect">
            <a:avLst/>
          </a:prstGeom>
          <a:noFill/>
          <a:ln>
            <a:noFill/>
          </a:ln>
        </p:spPr>
      </p:pic>
      <p:pic>
        <p:nvPicPr>
          <p:cNvPr id="59" name="Google Shape;59;p10"/>
          <p:cNvPicPr preferRelativeResize="0"/>
          <p:nvPr/>
        </p:nvPicPr>
        <p:blipFill rotWithShape="1">
          <a:blip r:embed="rId3">
            <a:alphaModFix/>
          </a:blip>
          <a:srcRect/>
          <a:stretch/>
        </p:blipFill>
        <p:spPr>
          <a:xfrm>
            <a:off x="422025" y="356025"/>
            <a:ext cx="1688800" cy="659550"/>
          </a:xfrm>
          <a:prstGeom prst="rect">
            <a:avLst/>
          </a:prstGeom>
          <a:noFill/>
          <a:ln>
            <a:noFill/>
          </a:ln>
        </p:spPr>
      </p:pic>
      <p:sp>
        <p:nvSpPr>
          <p:cNvPr id="60" name="Google Shape;60;p10"/>
          <p:cNvSpPr txBox="1">
            <a:spLocks noGrp="1"/>
          </p:cNvSpPr>
          <p:nvPr>
            <p:ph type="subTitle" idx="1"/>
          </p:nvPr>
        </p:nvSpPr>
        <p:spPr>
          <a:xfrm>
            <a:off x="422025" y="974925"/>
            <a:ext cx="5341200" cy="39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2200">
                <a:solidFill>
                  <a:srgbClr val="00000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1" name="Google Shape;61;p10"/>
          <p:cNvSpPr txBox="1">
            <a:spLocks noGrp="1"/>
          </p:cNvSpPr>
          <p:nvPr>
            <p:ph type="body" idx="2"/>
          </p:nvPr>
        </p:nvSpPr>
        <p:spPr>
          <a:xfrm>
            <a:off x="422025" y="1571700"/>
            <a:ext cx="7332900" cy="29400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8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venir"/>
              <a:buNone/>
              <a:defRPr sz="2800">
                <a:solidFill>
                  <a:schemeClr val="dk1"/>
                </a:solidFill>
                <a:latin typeface="Avenir"/>
                <a:ea typeface="Avenir"/>
                <a:cs typeface="Avenir"/>
                <a:sym typeface="Aveni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SzPts val="1600"/>
              <a:buFont typeface="Avenir"/>
              <a:buChar char="●"/>
              <a:defRPr sz="1600">
                <a:latin typeface="Avenir"/>
                <a:ea typeface="Avenir"/>
                <a:cs typeface="Avenir"/>
                <a:sym typeface="Avenir"/>
              </a:defRPr>
            </a:lvl1pPr>
            <a:lvl2pPr marL="914400" lvl="1" indent="-317500">
              <a:lnSpc>
                <a:spcPct val="115000"/>
              </a:lnSpc>
              <a:spcBef>
                <a:spcPts val="1600"/>
              </a:spcBef>
              <a:spcAft>
                <a:spcPts val="0"/>
              </a:spcAft>
              <a:buSzPts val="1400"/>
              <a:buFont typeface="Avenir"/>
              <a:buChar char="○"/>
              <a:defRPr>
                <a:latin typeface="Avenir"/>
                <a:ea typeface="Avenir"/>
                <a:cs typeface="Avenir"/>
                <a:sym typeface="Avenir"/>
              </a:defRPr>
            </a:lvl2pPr>
            <a:lvl3pPr marL="1371600" lvl="2" indent="-317500">
              <a:lnSpc>
                <a:spcPct val="115000"/>
              </a:lnSpc>
              <a:spcBef>
                <a:spcPts val="1600"/>
              </a:spcBef>
              <a:spcAft>
                <a:spcPts val="0"/>
              </a:spcAft>
              <a:buSzPts val="1400"/>
              <a:buFont typeface="Avenir"/>
              <a:buChar char="■"/>
              <a:defRPr>
                <a:latin typeface="Avenir"/>
                <a:ea typeface="Avenir"/>
                <a:cs typeface="Avenir"/>
                <a:sym typeface="Avenir"/>
              </a:defRPr>
            </a:lvl3pPr>
            <a:lvl4pPr marL="1828800" lvl="3" indent="-317500">
              <a:lnSpc>
                <a:spcPct val="115000"/>
              </a:lnSpc>
              <a:spcBef>
                <a:spcPts val="1600"/>
              </a:spcBef>
              <a:spcAft>
                <a:spcPts val="0"/>
              </a:spcAft>
              <a:buSzPts val="1400"/>
              <a:buFont typeface="Avenir"/>
              <a:buChar char="●"/>
              <a:defRPr>
                <a:latin typeface="Avenir"/>
                <a:ea typeface="Avenir"/>
                <a:cs typeface="Avenir"/>
                <a:sym typeface="Avenir"/>
              </a:defRPr>
            </a:lvl4pPr>
            <a:lvl5pPr marL="2286000" lvl="4" indent="-317500">
              <a:lnSpc>
                <a:spcPct val="115000"/>
              </a:lnSpc>
              <a:spcBef>
                <a:spcPts val="1600"/>
              </a:spcBef>
              <a:spcAft>
                <a:spcPts val="0"/>
              </a:spcAft>
              <a:buSzPts val="1400"/>
              <a:buFont typeface="Avenir"/>
              <a:buChar char="○"/>
              <a:defRPr>
                <a:latin typeface="Avenir"/>
                <a:ea typeface="Avenir"/>
                <a:cs typeface="Avenir"/>
                <a:sym typeface="Avenir"/>
              </a:defRPr>
            </a:lvl5pPr>
            <a:lvl6pPr marL="2743200" lvl="5" indent="-317500">
              <a:lnSpc>
                <a:spcPct val="115000"/>
              </a:lnSpc>
              <a:spcBef>
                <a:spcPts val="1600"/>
              </a:spcBef>
              <a:spcAft>
                <a:spcPts val="0"/>
              </a:spcAft>
              <a:buSzPts val="1400"/>
              <a:buFont typeface="Avenir"/>
              <a:buChar char="■"/>
              <a:defRPr>
                <a:latin typeface="Avenir"/>
                <a:ea typeface="Avenir"/>
                <a:cs typeface="Avenir"/>
                <a:sym typeface="Avenir"/>
              </a:defRPr>
            </a:lvl6pPr>
            <a:lvl7pPr marL="3200400" lvl="6" indent="-317500">
              <a:lnSpc>
                <a:spcPct val="115000"/>
              </a:lnSpc>
              <a:spcBef>
                <a:spcPts val="1600"/>
              </a:spcBef>
              <a:spcAft>
                <a:spcPts val="0"/>
              </a:spcAft>
              <a:buSzPts val="1400"/>
              <a:buFont typeface="Avenir"/>
              <a:buChar char="●"/>
              <a:defRPr>
                <a:latin typeface="Avenir"/>
                <a:ea typeface="Avenir"/>
                <a:cs typeface="Avenir"/>
                <a:sym typeface="Avenir"/>
              </a:defRPr>
            </a:lvl7pPr>
            <a:lvl8pPr marL="3657600" lvl="7" indent="-317500">
              <a:lnSpc>
                <a:spcPct val="115000"/>
              </a:lnSpc>
              <a:spcBef>
                <a:spcPts val="1600"/>
              </a:spcBef>
              <a:spcAft>
                <a:spcPts val="0"/>
              </a:spcAft>
              <a:buSzPts val="1400"/>
              <a:buFont typeface="Avenir"/>
              <a:buChar char="○"/>
              <a:defRPr>
                <a:latin typeface="Avenir"/>
                <a:ea typeface="Avenir"/>
                <a:cs typeface="Avenir"/>
                <a:sym typeface="Avenir"/>
              </a:defRPr>
            </a:lvl8pPr>
            <a:lvl9pPr marL="4114800" lvl="8" indent="-317500">
              <a:lnSpc>
                <a:spcPct val="115000"/>
              </a:lnSpc>
              <a:spcBef>
                <a:spcPts val="1600"/>
              </a:spcBef>
              <a:spcAft>
                <a:spcPts val="1600"/>
              </a:spcAft>
              <a:buSzPts val="1400"/>
              <a:buFont typeface="Avenir"/>
              <a:buChar char="■"/>
              <a:defRPr>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grpSp>
        <p:nvGrpSpPr>
          <p:cNvPr id="9" name="Google Shape;9;p1"/>
          <p:cNvGrpSpPr/>
          <p:nvPr/>
        </p:nvGrpSpPr>
        <p:grpSpPr>
          <a:xfrm>
            <a:off x="0" y="0"/>
            <a:ext cx="381000" cy="1371600"/>
            <a:chOff x="0" y="0"/>
            <a:chExt cx="381000" cy="1371600"/>
          </a:xfrm>
        </p:grpSpPr>
        <p:sp>
          <p:nvSpPr>
            <p:cNvPr id="10" name="Google Shape;10;p1"/>
            <p:cNvSpPr/>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Google Shape;11;p1"/>
            <p:cNvSpPr/>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12" name="Google Shape;12;p1"/>
          <p:cNvPicPr preferRelativeResize="0"/>
          <p:nvPr/>
        </p:nvPicPr>
        <p:blipFill rotWithShape="1">
          <a:blip r:embed="rId13">
            <a:alphaModFix/>
          </a:blip>
          <a:srcRect/>
          <a:stretch/>
        </p:blipFill>
        <p:spPr>
          <a:xfrm>
            <a:off x="8118775" y="103900"/>
            <a:ext cx="914400" cy="914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00.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1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2.xm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25.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41.png"/><Relationship Id="rId2" Type="http://schemas.openxmlformats.org/officeDocument/2006/relationships/notesSlide" Target="../notesSlides/notesSlide139.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3.xml"/><Relationship Id="rId1" Type="http://schemas.openxmlformats.org/officeDocument/2006/relationships/slideLayout" Target="../slideLayouts/slideLayout1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hyperlink" Target="https://www.dummies.com/education/math/statistics/how-to-use-the-z-table/" TargetMode="Externa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hyperlink" Target="https://www.dummies.com/education/math/statistics/how-to-use-the-z-table/" TargetMode="Externa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588368" y="2961707"/>
            <a:ext cx="8277150" cy="87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Introduction to Statistics</a:t>
            </a:r>
            <a:endParaRPr dirty="0"/>
          </a:p>
        </p:txBody>
      </p:sp>
      <p:sp>
        <p:nvSpPr>
          <p:cNvPr id="81" name="Google Shape;81;p14"/>
          <p:cNvSpPr txBox="1">
            <a:spLocks noGrp="1"/>
          </p:cNvSpPr>
          <p:nvPr>
            <p:ph type="ctrTitle"/>
          </p:nvPr>
        </p:nvSpPr>
        <p:spPr>
          <a:xfrm>
            <a:off x="723450" y="1173242"/>
            <a:ext cx="7553700" cy="16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dirty="0"/>
              <a:t>Probability Distributions and Sampling Techniques</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Random variable</a:t>
            </a:r>
            <a:endParaRPr/>
          </a:p>
        </p:txBody>
      </p:sp>
      <p:sp>
        <p:nvSpPr>
          <p:cNvPr id="579" name="Google Shape;579;p80"/>
          <p:cNvSpPr txBox="1">
            <a:spLocks noGrp="1"/>
          </p:cNvSpPr>
          <p:nvPr>
            <p:ph type="body" idx="2"/>
          </p:nvPr>
        </p:nvSpPr>
        <p:spPr>
          <a:xfrm>
            <a:off x="1054900" y="3746025"/>
            <a:ext cx="2637300" cy="105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Eg: The mode of payment - cash, mobile wallet, card, bank transfer</a:t>
            </a:r>
            <a:endParaRPr/>
          </a:p>
        </p:txBody>
      </p:sp>
      <p:sp>
        <p:nvSpPr>
          <p:cNvPr id="580" name="Google Shape;580;p80"/>
          <p:cNvSpPr/>
          <p:nvPr/>
        </p:nvSpPr>
        <p:spPr>
          <a:xfrm>
            <a:off x="3830613" y="15717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Avenir"/>
                <a:ea typeface="Avenir"/>
                <a:cs typeface="Avenir"/>
                <a:sym typeface="Avenir"/>
              </a:rPr>
              <a:t>Random Variables</a:t>
            </a:r>
            <a:endParaRPr sz="1600">
              <a:solidFill>
                <a:srgbClr val="FFFFFF"/>
              </a:solidFill>
              <a:latin typeface="Avenir"/>
              <a:ea typeface="Avenir"/>
              <a:cs typeface="Avenir"/>
              <a:sym typeface="Avenir"/>
            </a:endParaRPr>
          </a:p>
        </p:txBody>
      </p:sp>
      <p:sp>
        <p:nvSpPr>
          <p:cNvPr id="581" name="Google Shape;581;p80"/>
          <p:cNvSpPr/>
          <p:nvPr/>
        </p:nvSpPr>
        <p:spPr>
          <a:xfrm>
            <a:off x="1687738" y="2785825"/>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Discrete Variable</a:t>
            </a:r>
            <a:endParaRPr>
              <a:solidFill>
                <a:srgbClr val="FFFFFF"/>
              </a:solidFill>
              <a:latin typeface="Avenir"/>
              <a:ea typeface="Avenir"/>
              <a:cs typeface="Avenir"/>
              <a:sym typeface="Avenir"/>
            </a:endParaRPr>
          </a:p>
        </p:txBody>
      </p:sp>
      <p:sp>
        <p:nvSpPr>
          <p:cNvPr id="582" name="Google Shape;582;p80"/>
          <p:cNvSpPr/>
          <p:nvPr/>
        </p:nvSpPr>
        <p:spPr>
          <a:xfrm>
            <a:off x="6084663" y="2785825"/>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Continuous Variable</a:t>
            </a:r>
            <a:endParaRPr>
              <a:solidFill>
                <a:srgbClr val="FFFFFF"/>
              </a:solidFill>
              <a:latin typeface="Avenir"/>
              <a:ea typeface="Avenir"/>
              <a:cs typeface="Avenir"/>
              <a:sym typeface="Avenir"/>
            </a:endParaRPr>
          </a:p>
        </p:txBody>
      </p:sp>
      <p:cxnSp>
        <p:nvCxnSpPr>
          <p:cNvPr id="583" name="Google Shape;583;p80"/>
          <p:cNvCxnSpPr>
            <a:stCxn id="580" idx="2"/>
            <a:endCxn id="581" idx="0"/>
          </p:cNvCxnSpPr>
          <p:nvPr/>
        </p:nvCxnSpPr>
        <p:spPr>
          <a:xfrm rot="5400000">
            <a:off x="3203613" y="1473000"/>
            <a:ext cx="482700" cy="2142900"/>
          </a:xfrm>
          <a:prstGeom prst="bentConnector3">
            <a:avLst>
              <a:gd name="adj1" fmla="val 50003"/>
            </a:avLst>
          </a:prstGeom>
          <a:noFill/>
          <a:ln w="9525" cap="flat" cmpd="sng">
            <a:solidFill>
              <a:srgbClr val="3C78D8"/>
            </a:solidFill>
            <a:prstDash val="solid"/>
            <a:round/>
            <a:headEnd type="none" w="med" len="med"/>
            <a:tailEnd type="triangle" w="med" len="med"/>
          </a:ln>
        </p:spPr>
      </p:cxnSp>
      <p:cxnSp>
        <p:nvCxnSpPr>
          <p:cNvPr id="584" name="Google Shape;584;p80"/>
          <p:cNvCxnSpPr>
            <a:stCxn id="580" idx="2"/>
            <a:endCxn id="582" idx="0"/>
          </p:cNvCxnSpPr>
          <p:nvPr/>
        </p:nvCxnSpPr>
        <p:spPr>
          <a:xfrm rot="-5400000" flipH="1">
            <a:off x="5402163" y="1417350"/>
            <a:ext cx="482700" cy="2254200"/>
          </a:xfrm>
          <a:prstGeom prst="bentConnector3">
            <a:avLst>
              <a:gd name="adj1" fmla="val 50003"/>
            </a:avLst>
          </a:prstGeom>
          <a:noFill/>
          <a:ln w="9525" cap="flat" cmpd="sng">
            <a:solidFill>
              <a:srgbClr val="3C78D8"/>
            </a:solidFill>
            <a:prstDash val="solid"/>
            <a:round/>
            <a:headEnd type="none" w="med" len="med"/>
            <a:tailEnd type="triangle" w="med" len="med"/>
          </a:ln>
        </p:spPr>
      </p:cxnSp>
      <p:sp>
        <p:nvSpPr>
          <p:cNvPr id="585" name="Google Shape;585;p80"/>
          <p:cNvSpPr txBox="1">
            <a:spLocks noGrp="1"/>
          </p:cNvSpPr>
          <p:nvPr>
            <p:ph type="body" idx="2"/>
          </p:nvPr>
        </p:nvSpPr>
        <p:spPr>
          <a:xfrm>
            <a:off x="5768325" y="3820775"/>
            <a:ext cx="2004300" cy="78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Eg: The bill amount</a:t>
            </a:r>
            <a:endParaRPr/>
          </a:p>
        </p:txBody>
      </p:sp>
    </p:spTree>
    <p:extLst>
      <p:ext uri="{BB962C8B-B14F-4D97-AF65-F5344CB8AC3E}">
        <p14:creationId xmlns:p14="http://schemas.microsoft.com/office/powerpoint/2010/main" val="23609089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19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Cluster sampling</a:t>
            </a:r>
            <a:endParaRPr/>
          </a:p>
        </p:txBody>
      </p:sp>
      <p:sp>
        <p:nvSpPr>
          <p:cNvPr id="1480" name="Google Shape;1480;p191"/>
          <p:cNvSpPr/>
          <p:nvPr/>
        </p:nvSpPr>
        <p:spPr>
          <a:xfrm>
            <a:off x="2335625" y="1729688"/>
            <a:ext cx="5910300" cy="15198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91"/>
          <p:cNvSpPr txBox="1"/>
          <p:nvPr/>
        </p:nvSpPr>
        <p:spPr>
          <a:xfrm>
            <a:off x="898075" y="2311325"/>
            <a:ext cx="1081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Population</a:t>
            </a:r>
            <a:endParaRPr>
              <a:latin typeface="Avenir"/>
              <a:ea typeface="Avenir"/>
              <a:cs typeface="Avenir"/>
              <a:sym typeface="Avenir"/>
            </a:endParaRPr>
          </a:p>
        </p:txBody>
      </p:sp>
      <p:sp>
        <p:nvSpPr>
          <p:cNvPr id="1482" name="Google Shape;1482;p191"/>
          <p:cNvSpPr txBox="1"/>
          <p:nvPr/>
        </p:nvSpPr>
        <p:spPr>
          <a:xfrm>
            <a:off x="2563850" y="4027650"/>
            <a:ext cx="8178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Sample</a:t>
            </a:r>
            <a:endParaRPr>
              <a:latin typeface="Avenir"/>
              <a:ea typeface="Avenir"/>
              <a:cs typeface="Avenir"/>
              <a:sym typeface="Avenir"/>
            </a:endParaRPr>
          </a:p>
        </p:txBody>
      </p:sp>
      <p:pic>
        <p:nvPicPr>
          <p:cNvPr id="1483" name="Google Shape;1483;p191"/>
          <p:cNvPicPr preferRelativeResize="0"/>
          <p:nvPr/>
        </p:nvPicPr>
        <p:blipFill>
          <a:blip r:embed="rId3">
            <a:alphaModFix/>
          </a:blip>
          <a:stretch>
            <a:fillRect/>
          </a:stretch>
        </p:blipFill>
        <p:spPr>
          <a:xfrm>
            <a:off x="5999488" y="1909670"/>
            <a:ext cx="1126324" cy="999350"/>
          </a:xfrm>
          <a:prstGeom prst="rect">
            <a:avLst/>
          </a:prstGeom>
          <a:noFill/>
          <a:ln>
            <a:noFill/>
          </a:ln>
        </p:spPr>
      </p:pic>
      <p:pic>
        <p:nvPicPr>
          <p:cNvPr id="1484" name="Google Shape;1484;p191"/>
          <p:cNvPicPr preferRelativeResize="0"/>
          <p:nvPr/>
        </p:nvPicPr>
        <p:blipFill>
          <a:blip r:embed="rId4">
            <a:alphaModFix/>
          </a:blip>
          <a:stretch>
            <a:fillRect/>
          </a:stretch>
        </p:blipFill>
        <p:spPr>
          <a:xfrm>
            <a:off x="7299681" y="2155560"/>
            <a:ext cx="817800" cy="668065"/>
          </a:xfrm>
          <a:prstGeom prst="rect">
            <a:avLst/>
          </a:prstGeom>
          <a:noFill/>
          <a:ln>
            <a:noFill/>
          </a:ln>
        </p:spPr>
      </p:pic>
      <p:pic>
        <p:nvPicPr>
          <p:cNvPr id="1485" name="Google Shape;1485;p191"/>
          <p:cNvPicPr preferRelativeResize="0"/>
          <p:nvPr/>
        </p:nvPicPr>
        <p:blipFill>
          <a:blip r:embed="rId5">
            <a:alphaModFix/>
          </a:blip>
          <a:stretch>
            <a:fillRect/>
          </a:stretch>
        </p:blipFill>
        <p:spPr>
          <a:xfrm>
            <a:off x="2563860" y="2155575"/>
            <a:ext cx="687115" cy="507600"/>
          </a:xfrm>
          <a:prstGeom prst="rect">
            <a:avLst/>
          </a:prstGeom>
          <a:noFill/>
          <a:ln>
            <a:noFill/>
          </a:ln>
        </p:spPr>
      </p:pic>
      <p:pic>
        <p:nvPicPr>
          <p:cNvPr id="1486" name="Google Shape;1486;p191"/>
          <p:cNvPicPr preferRelativeResize="0"/>
          <p:nvPr/>
        </p:nvPicPr>
        <p:blipFill>
          <a:blip r:embed="rId6">
            <a:alphaModFix/>
          </a:blip>
          <a:stretch>
            <a:fillRect/>
          </a:stretch>
        </p:blipFill>
        <p:spPr>
          <a:xfrm>
            <a:off x="3776545" y="1909675"/>
            <a:ext cx="927968" cy="999350"/>
          </a:xfrm>
          <a:prstGeom prst="rect">
            <a:avLst/>
          </a:prstGeom>
          <a:noFill/>
          <a:ln>
            <a:noFill/>
          </a:ln>
        </p:spPr>
      </p:pic>
      <p:pic>
        <p:nvPicPr>
          <p:cNvPr id="1487" name="Google Shape;1487;p191"/>
          <p:cNvPicPr preferRelativeResize="0"/>
          <p:nvPr/>
        </p:nvPicPr>
        <p:blipFill>
          <a:blip r:embed="rId7">
            <a:alphaModFix/>
          </a:blip>
          <a:stretch>
            <a:fillRect/>
          </a:stretch>
        </p:blipFill>
        <p:spPr>
          <a:xfrm>
            <a:off x="4745050" y="2578792"/>
            <a:ext cx="687125" cy="600558"/>
          </a:xfrm>
          <a:prstGeom prst="rect">
            <a:avLst/>
          </a:prstGeom>
          <a:noFill/>
          <a:ln>
            <a:noFill/>
          </a:ln>
        </p:spPr>
      </p:pic>
      <p:sp>
        <p:nvSpPr>
          <p:cNvPr id="1488" name="Google Shape;1488;p191"/>
          <p:cNvSpPr/>
          <p:nvPr/>
        </p:nvSpPr>
        <p:spPr>
          <a:xfrm>
            <a:off x="3998975" y="3895900"/>
            <a:ext cx="3008400" cy="927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9" name="Google Shape;1489;p191"/>
          <p:cNvPicPr preferRelativeResize="0"/>
          <p:nvPr/>
        </p:nvPicPr>
        <p:blipFill>
          <a:blip r:embed="rId8">
            <a:alphaModFix/>
          </a:blip>
          <a:stretch>
            <a:fillRect/>
          </a:stretch>
        </p:blipFill>
        <p:spPr>
          <a:xfrm>
            <a:off x="5312375" y="1813699"/>
            <a:ext cx="687125" cy="547154"/>
          </a:xfrm>
          <a:prstGeom prst="rect">
            <a:avLst/>
          </a:prstGeom>
          <a:noFill/>
          <a:ln>
            <a:noFill/>
          </a:ln>
        </p:spPr>
      </p:pic>
      <p:pic>
        <p:nvPicPr>
          <p:cNvPr id="1490" name="Google Shape;1490;p191"/>
          <p:cNvPicPr preferRelativeResize="0"/>
          <p:nvPr/>
        </p:nvPicPr>
        <p:blipFill>
          <a:blip r:embed="rId7">
            <a:alphaModFix/>
          </a:blip>
          <a:stretch>
            <a:fillRect/>
          </a:stretch>
        </p:blipFill>
        <p:spPr>
          <a:xfrm>
            <a:off x="4900988" y="4106950"/>
            <a:ext cx="399275" cy="348975"/>
          </a:xfrm>
          <a:prstGeom prst="rect">
            <a:avLst/>
          </a:prstGeom>
          <a:noFill/>
          <a:ln>
            <a:noFill/>
          </a:ln>
        </p:spPr>
      </p:pic>
      <p:pic>
        <p:nvPicPr>
          <p:cNvPr id="1491" name="Google Shape;1491;p191"/>
          <p:cNvPicPr preferRelativeResize="0"/>
          <p:nvPr/>
        </p:nvPicPr>
        <p:blipFill>
          <a:blip r:embed="rId8">
            <a:alphaModFix/>
          </a:blip>
          <a:stretch>
            <a:fillRect/>
          </a:stretch>
        </p:blipFill>
        <p:spPr>
          <a:xfrm>
            <a:off x="5483025" y="4221750"/>
            <a:ext cx="345850" cy="275400"/>
          </a:xfrm>
          <a:prstGeom prst="rect">
            <a:avLst/>
          </a:prstGeom>
          <a:noFill/>
          <a:ln>
            <a:noFill/>
          </a:ln>
        </p:spPr>
      </p:pic>
      <p:pic>
        <p:nvPicPr>
          <p:cNvPr id="1492" name="Google Shape;1492;p191"/>
          <p:cNvPicPr preferRelativeResize="0"/>
          <p:nvPr/>
        </p:nvPicPr>
        <p:blipFill>
          <a:blip r:embed="rId3">
            <a:alphaModFix/>
          </a:blip>
          <a:stretch>
            <a:fillRect/>
          </a:stretch>
        </p:blipFill>
        <p:spPr>
          <a:xfrm>
            <a:off x="6232960" y="4043189"/>
            <a:ext cx="537025" cy="476500"/>
          </a:xfrm>
          <a:prstGeom prst="rect">
            <a:avLst/>
          </a:prstGeom>
          <a:noFill/>
          <a:ln>
            <a:noFill/>
          </a:ln>
        </p:spPr>
      </p:pic>
      <p:pic>
        <p:nvPicPr>
          <p:cNvPr id="1493" name="Google Shape;1493;p191"/>
          <p:cNvPicPr preferRelativeResize="0"/>
          <p:nvPr/>
        </p:nvPicPr>
        <p:blipFill>
          <a:blip r:embed="rId6">
            <a:alphaModFix/>
          </a:blip>
          <a:stretch>
            <a:fillRect/>
          </a:stretch>
        </p:blipFill>
        <p:spPr>
          <a:xfrm>
            <a:off x="4182640" y="4144463"/>
            <a:ext cx="399275" cy="429983"/>
          </a:xfrm>
          <a:prstGeom prst="rect">
            <a:avLst/>
          </a:prstGeom>
          <a:noFill/>
          <a:ln>
            <a:noFill/>
          </a:ln>
        </p:spPr>
      </p:pic>
      <p:cxnSp>
        <p:nvCxnSpPr>
          <p:cNvPr id="1494" name="Google Shape;1494;p191"/>
          <p:cNvCxnSpPr>
            <a:stCxn id="1486" idx="2"/>
            <a:endCxn id="1493" idx="0"/>
          </p:cNvCxnSpPr>
          <p:nvPr/>
        </p:nvCxnSpPr>
        <p:spPr>
          <a:xfrm>
            <a:off x="4240529" y="2909025"/>
            <a:ext cx="141600" cy="1235400"/>
          </a:xfrm>
          <a:prstGeom prst="straightConnector1">
            <a:avLst/>
          </a:prstGeom>
          <a:noFill/>
          <a:ln w="19050" cap="flat" cmpd="sng">
            <a:solidFill>
              <a:srgbClr val="25AAE2"/>
            </a:solidFill>
            <a:prstDash val="solid"/>
            <a:round/>
            <a:headEnd type="none" w="med" len="med"/>
            <a:tailEnd type="stealth" w="med" len="med"/>
          </a:ln>
        </p:spPr>
      </p:cxnSp>
      <p:cxnSp>
        <p:nvCxnSpPr>
          <p:cNvPr id="1495" name="Google Shape;1495;p191"/>
          <p:cNvCxnSpPr>
            <a:stCxn id="1487" idx="2"/>
            <a:endCxn id="1490" idx="0"/>
          </p:cNvCxnSpPr>
          <p:nvPr/>
        </p:nvCxnSpPr>
        <p:spPr>
          <a:xfrm>
            <a:off x="5088613" y="3179350"/>
            <a:ext cx="12000" cy="927600"/>
          </a:xfrm>
          <a:prstGeom prst="straightConnector1">
            <a:avLst/>
          </a:prstGeom>
          <a:noFill/>
          <a:ln w="19050" cap="flat" cmpd="sng">
            <a:solidFill>
              <a:srgbClr val="25AAE2"/>
            </a:solidFill>
            <a:prstDash val="solid"/>
            <a:round/>
            <a:headEnd type="none" w="med" len="med"/>
            <a:tailEnd type="stealth" w="med" len="med"/>
          </a:ln>
        </p:spPr>
      </p:cxnSp>
      <p:cxnSp>
        <p:nvCxnSpPr>
          <p:cNvPr id="1496" name="Google Shape;1496;p191"/>
          <p:cNvCxnSpPr>
            <a:stCxn id="1489" idx="2"/>
            <a:endCxn id="1491" idx="0"/>
          </p:cNvCxnSpPr>
          <p:nvPr/>
        </p:nvCxnSpPr>
        <p:spPr>
          <a:xfrm>
            <a:off x="5655938" y="2360853"/>
            <a:ext cx="0" cy="1860900"/>
          </a:xfrm>
          <a:prstGeom prst="straightConnector1">
            <a:avLst/>
          </a:prstGeom>
          <a:noFill/>
          <a:ln w="19050" cap="flat" cmpd="sng">
            <a:solidFill>
              <a:srgbClr val="25AAE2"/>
            </a:solidFill>
            <a:prstDash val="solid"/>
            <a:round/>
            <a:headEnd type="none" w="med" len="med"/>
            <a:tailEnd type="stealth" w="med" len="med"/>
          </a:ln>
        </p:spPr>
      </p:cxnSp>
      <p:cxnSp>
        <p:nvCxnSpPr>
          <p:cNvPr id="1497" name="Google Shape;1497;p191"/>
          <p:cNvCxnSpPr>
            <a:stCxn id="1483" idx="2"/>
            <a:endCxn id="1492" idx="0"/>
          </p:cNvCxnSpPr>
          <p:nvPr/>
        </p:nvCxnSpPr>
        <p:spPr>
          <a:xfrm flipH="1">
            <a:off x="6501450" y="2909020"/>
            <a:ext cx="61200" cy="1134300"/>
          </a:xfrm>
          <a:prstGeom prst="straightConnector1">
            <a:avLst/>
          </a:prstGeom>
          <a:noFill/>
          <a:ln w="19050" cap="flat" cmpd="sng">
            <a:solidFill>
              <a:srgbClr val="25AAE2"/>
            </a:solidFill>
            <a:prstDash val="solid"/>
            <a:round/>
            <a:headEnd type="none" w="med" len="med"/>
            <a:tailEnd type="stealth"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9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Cluster sampling - example</a:t>
            </a:r>
            <a:endParaRPr/>
          </a:p>
        </p:txBody>
      </p:sp>
      <p:sp>
        <p:nvSpPr>
          <p:cNvPr id="1503" name="Google Shape;1503;p192"/>
          <p:cNvSpPr txBox="1">
            <a:spLocks noGrp="1"/>
          </p:cNvSpPr>
          <p:nvPr>
            <p:ph type="body" idx="2"/>
          </p:nvPr>
        </p:nvSpPr>
        <p:spPr>
          <a:xfrm>
            <a:off x="422025" y="1571700"/>
            <a:ext cx="5128800" cy="2950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Widely used in market research</a:t>
            </a:r>
            <a:endParaRPr/>
          </a:p>
          <a:p>
            <a:pPr marL="457200" lvl="0" indent="-330200" algn="l" rtl="0">
              <a:lnSpc>
                <a:spcPct val="100000"/>
              </a:lnSpc>
              <a:spcBef>
                <a:spcPts val="3000"/>
              </a:spcBef>
              <a:spcAft>
                <a:spcPts val="0"/>
              </a:spcAft>
              <a:buSzPts val="1600"/>
              <a:buChar char="●"/>
            </a:pPr>
            <a:r>
              <a:rPr lang="en-GB"/>
              <a:t>For study on taxes in the USA, the researcher will form clusters and select the clusters for study</a:t>
            </a:r>
            <a:endParaRPr/>
          </a:p>
          <a:p>
            <a:pPr marL="457200" lvl="0" indent="-330200" algn="l" rtl="0">
              <a:lnSpc>
                <a:spcPct val="100000"/>
              </a:lnSpc>
              <a:spcBef>
                <a:spcPts val="3000"/>
              </a:spcBef>
              <a:spcAft>
                <a:spcPts val="0"/>
              </a:spcAft>
              <a:buSzPts val="1600"/>
              <a:buChar char="●"/>
            </a:pPr>
            <a:r>
              <a:rPr lang="en-GB"/>
              <a:t>The researcher can consider the present political states as the clusters and select a sample of required size</a:t>
            </a:r>
            <a:endParaRPr/>
          </a:p>
          <a:p>
            <a:pPr marL="457200" lvl="0" indent="-330200" algn="l" rtl="0">
              <a:lnSpc>
                <a:spcPct val="100000"/>
              </a:lnSpc>
              <a:spcBef>
                <a:spcPts val="3000"/>
              </a:spcBef>
              <a:spcAft>
                <a:spcPts val="3000"/>
              </a:spcAft>
              <a:buSzPts val="1600"/>
              <a:buChar char="●"/>
            </a:pPr>
            <a:r>
              <a:rPr lang="en-GB"/>
              <a:t>This reduces fieldwork costs, time required and much inconvenience</a:t>
            </a:r>
            <a:endParaRPr/>
          </a:p>
        </p:txBody>
      </p:sp>
      <p:pic>
        <p:nvPicPr>
          <p:cNvPr id="1504" name="Google Shape;1504;p192"/>
          <p:cNvPicPr preferRelativeResize="0"/>
          <p:nvPr/>
        </p:nvPicPr>
        <p:blipFill>
          <a:blip r:embed="rId3">
            <a:alphaModFix/>
          </a:blip>
          <a:stretch>
            <a:fillRect/>
          </a:stretch>
        </p:blipFill>
        <p:spPr>
          <a:xfrm>
            <a:off x="5734925" y="1557850"/>
            <a:ext cx="3238824" cy="2027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193"/>
          <p:cNvSpPr txBox="1">
            <a:spLocks noGrp="1"/>
          </p:cNvSpPr>
          <p:nvPr>
            <p:ph type="subTitle" idx="1"/>
          </p:nvPr>
        </p:nvSpPr>
        <p:spPr>
          <a:xfrm>
            <a:off x="422025" y="974925"/>
            <a:ext cx="5341200" cy="472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Stratified and cluster sampling</a:t>
            </a:r>
            <a:endParaRPr/>
          </a:p>
        </p:txBody>
      </p:sp>
      <p:sp>
        <p:nvSpPr>
          <p:cNvPr id="1510" name="Google Shape;1510;p193"/>
          <p:cNvSpPr/>
          <p:nvPr/>
        </p:nvSpPr>
        <p:spPr>
          <a:xfrm>
            <a:off x="627075" y="1683350"/>
            <a:ext cx="3642000" cy="29577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latin typeface="Avenir"/>
                <a:ea typeface="Avenir"/>
                <a:cs typeface="Avenir"/>
                <a:sym typeface="Avenir"/>
              </a:rPr>
              <a:t>Stratified Sampling</a:t>
            </a:r>
            <a:endParaRPr sz="1700">
              <a:latin typeface="Avenir"/>
              <a:ea typeface="Avenir"/>
              <a:cs typeface="Avenir"/>
              <a:sym typeface="Avenir"/>
            </a:endParaRPr>
          </a:p>
          <a:p>
            <a:pPr marL="0" lvl="0" indent="0" algn="ctr" rtl="0">
              <a:spcBef>
                <a:spcPts val="0"/>
              </a:spcBef>
              <a:spcAft>
                <a:spcPts val="0"/>
              </a:spcAft>
              <a:buNone/>
            </a:pPr>
            <a:endParaRPr sz="1600">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highlight>
                  <a:srgbClr val="FFFFFF"/>
                </a:highlight>
                <a:latin typeface="Avenir"/>
                <a:ea typeface="Avenir"/>
                <a:cs typeface="Avenir"/>
                <a:sym typeface="Avenir"/>
              </a:rPr>
              <a:t>Sample is taken from each stratum</a:t>
            </a:r>
            <a:endParaRPr sz="1600">
              <a:highlight>
                <a:srgbClr val="FFFFFF"/>
              </a:highlight>
              <a:latin typeface="Avenir"/>
              <a:ea typeface="Avenir"/>
              <a:cs typeface="Avenir"/>
              <a:sym typeface="Avenir"/>
            </a:endParaRPr>
          </a:p>
          <a:p>
            <a:pPr marL="457200" lvl="0" indent="-330200" algn="l" rtl="0">
              <a:spcBef>
                <a:spcPts val="1000"/>
              </a:spcBef>
              <a:spcAft>
                <a:spcPts val="0"/>
              </a:spcAft>
              <a:buSzPts val="1600"/>
              <a:buFont typeface="Avenir"/>
              <a:buChar char="●"/>
            </a:pPr>
            <a:r>
              <a:rPr lang="en-GB" sz="1600">
                <a:highlight>
                  <a:srgbClr val="FFFFFF"/>
                </a:highlight>
                <a:latin typeface="Avenir"/>
                <a:ea typeface="Avenir"/>
                <a:cs typeface="Avenir"/>
                <a:sym typeface="Avenir"/>
              </a:rPr>
              <a:t>Each strata is represented in the sample</a:t>
            </a:r>
            <a:endParaRPr sz="1600">
              <a:highlight>
                <a:srgbClr val="FFFFFF"/>
              </a:highlight>
              <a:latin typeface="Avenir"/>
              <a:ea typeface="Avenir"/>
              <a:cs typeface="Avenir"/>
              <a:sym typeface="Avenir"/>
            </a:endParaRPr>
          </a:p>
          <a:p>
            <a:pPr marL="457200" lvl="0" indent="-330200" algn="l" rtl="0">
              <a:spcBef>
                <a:spcPts val="1000"/>
              </a:spcBef>
              <a:spcAft>
                <a:spcPts val="0"/>
              </a:spcAft>
              <a:buSzPts val="1600"/>
              <a:buFont typeface="Avenir"/>
              <a:buChar char="●"/>
            </a:pPr>
            <a:r>
              <a:rPr lang="en-GB" sz="1600">
                <a:solidFill>
                  <a:srgbClr val="25AAE2"/>
                </a:solidFill>
                <a:latin typeface="Avenir"/>
                <a:ea typeface="Avenir"/>
                <a:cs typeface="Avenir"/>
                <a:sym typeface="Avenir"/>
              </a:rPr>
              <a:t>Within strata variation is low and between stratum variation should be high</a:t>
            </a:r>
            <a:endParaRPr sz="1600">
              <a:solidFill>
                <a:srgbClr val="25AAE2"/>
              </a:solidFill>
              <a:latin typeface="Avenir"/>
              <a:ea typeface="Avenir"/>
              <a:cs typeface="Avenir"/>
              <a:sym typeface="Avenir"/>
            </a:endParaRPr>
          </a:p>
        </p:txBody>
      </p:sp>
      <p:sp>
        <p:nvSpPr>
          <p:cNvPr id="1511" name="Google Shape;1511;p193"/>
          <p:cNvSpPr/>
          <p:nvPr/>
        </p:nvSpPr>
        <p:spPr>
          <a:xfrm>
            <a:off x="4850175" y="1683350"/>
            <a:ext cx="3642000" cy="29577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latin typeface="Avenir"/>
                <a:ea typeface="Avenir"/>
                <a:cs typeface="Avenir"/>
                <a:sym typeface="Avenir"/>
              </a:rPr>
              <a:t>Cluster Sampling</a:t>
            </a:r>
            <a:endParaRPr sz="1700">
              <a:latin typeface="Avenir"/>
              <a:ea typeface="Avenir"/>
              <a:cs typeface="Avenir"/>
              <a:sym typeface="Avenir"/>
            </a:endParaRPr>
          </a:p>
          <a:p>
            <a:pPr marL="0" lvl="0" indent="0" algn="ctr" rtl="0">
              <a:spcBef>
                <a:spcPts val="0"/>
              </a:spcBef>
              <a:spcAft>
                <a:spcPts val="0"/>
              </a:spcAft>
              <a:buNone/>
            </a:pPr>
            <a:endParaRPr sz="1600">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a:highlight>
                  <a:srgbClr val="FFFFFF"/>
                </a:highlight>
                <a:latin typeface="Avenir"/>
                <a:ea typeface="Avenir"/>
                <a:cs typeface="Avenir"/>
                <a:sym typeface="Avenir"/>
              </a:rPr>
              <a:t>The entire cluster is the sample</a:t>
            </a:r>
            <a:r>
              <a:rPr lang="en-GB" sz="1600">
                <a:solidFill>
                  <a:srgbClr val="000000"/>
                </a:solidFill>
                <a:highlight>
                  <a:srgbClr val="FFFFFF"/>
                </a:highlight>
                <a:latin typeface="Avenir"/>
                <a:ea typeface="Avenir"/>
                <a:cs typeface="Avenir"/>
                <a:sym typeface="Avenir"/>
              </a:rPr>
              <a:t> </a:t>
            </a:r>
            <a:endParaRPr sz="1600">
              <a:solidFill>
                <a:srgbClr val="000000"/>
              </a:solidFill>
              <a:highlight>
                <a:srgbClr val="FFFFFF"/>
              </a:highlight>
              <a:latin typeface="Avenir"/>
              <a:ea typeface="Avenir"/>
              <a:cs typeface="Avenir"/>
              <a:sym typeface="Avenir"/>
            </a:endParaRPr>
          </a:p>
          <a:p>
            <a:pPr marL="457200" lvl="0" indent="-330200" algn="l" rtl="0">
              <a:spcBef>
                <a:spcPts val="1000"/>
              </a:spcBef>
              <a:spcAft>
                <a:spcPts val="0"/>
              </a:spcAft>
              <a:buClr>
                <a:srgbClr val="000000"/>
              </a:buClr>
              <a:buSzPts val="1600"/>
              <a:buFont typeface="Avenir"/>
              <a:buChar char="●"/>
            </a:pPr>
            <a:r>
              <a:rPr lang="en-GB" sz="1600">
                <a:highlight>
                  <a:srgbClr val="FFFFFF"/>
                </a:highlight>
                <a:latin typeface="Avenir"/>
                <a:ea typeface="Avenir"/>
                <a:cs typeface="Avenir"/>
                <a:sym typeface="Avenir"/>
              </a:rPr>
              <a:t>Every cluster may not be in the sample</a:t>
            </a:r>
            <a:endParaRPr sz="1600">
              <a:highlight>
                <a:srgbClr val="FFFFFF"/>
              </a:highlight>
              <a:latin typeface="Avenir"/>
              <a:ea typeface="Avenir"/>
              <a:cs typeface="Avenir"/>
              <a:sym typeface="Avenir"/>
            </a:endParaRPr>
          </a:p>
          <a:p>
            <a:pPr marL="457200" lvl="0" indent="-330200" algn="l" rtl="0">
              <a:spcBef>
                <a:spcPts val="1000"/>
              </a:spcBef>
              <a:spcAft>
                <a:spcPts val="0"/>
              </a:spcAft>
              <a:buClr>
                <a:srgbClr val="000000"/>
              </a:buClr>
              <a:buSzPts val="1600"/>
              <a:buFont typeface="Avenir"/>
              <a:buChar char="●"/>
            </a:pPr>
            <a:r>
              <a:rPr lang="en-GB" sz="1600">
                <a:solidFill>
                  <a:srgbClr val="25AAE2"/>
                </a:solidFill>
                <a:latin typeface="Avenir"/>
                <a:ea typeface="Avenir"/>
                <a:cs typeface="Avenir"/>
                <a:sym typeface="Avenir"/>
              </a:rPr>
              <a:t>Within cluster variation should be high and between cluster variation is low</a:t>
            </a:r>
            <a:endParaRPr sz="1600">
              <a:solidFill>
                <a:srgbClr val="25AAE2"/>
              </a:solidFill>
              <a:latin typeface="Avenir"/>
              <a:ea typeface="Avenir"/>
              <a:cs typeface="Avenir"/>
              <a:sym typeface="Aveni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9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Sampling variability </a:t>
            </a:r>
            <a:endParaRPr/>
          </a:p>
        </p:txBody>
      </p:sp>
      <p:sp>
        <p:nvSpPr>
          <p:cNvPr id="1517" name="Google Shape;1517;p194"/>
          <p:cNvSpPr txBox="1">
            <a:spLocks noGrp="1"/>
          </p:cNvSpPr>
          <p:nvPr>
            <p:ph type="body" idx="2"/>
          </p:nvPr>
        </p:nvSpPr>
        <p:spPr>
          <a:xfrm>
            <a:off x="422025" y="1571700"/>
            <a:ext cx="4002000" cy="33675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Let us draw four different samples from the data </a:t>
            </a:r>
            <a:endParaRPr/>
          </a:p>
          <a:p>
            <a:pPr marL="457200" lvl="0" indent="-330200" algn="l" rtl="0">
              <a:lnSpc>
                <a:spcPct val="100000"/>
              </a:lnSpc>
              <a:spcBef>
                <a:spcPts val="3000"/>
              </a:spcBef>
              <a:spcAft>
                <a:spcPts val="0"/>
              </a:spcAft>
              <a:buSzPts val="1600"/>
              <a:buChar char="●"/>
            </a:pPr>
            <a:r>
              <a:rPr lang="en-GB">
                <a:solidFill>
                  <a:schemeClr val="dk1"/>
                </a:solidFill>
              </a:rPr>
              <a:t>The sample mean varies from sample to sample </a:t>
            </a:r>
            <a:endParaRPr>
              <a:solidFill>
                <a:schemeClr val="dk1"/>
              </a:solidFill>
            </a:endParaRPr>
          </a:p>
          <a:p>
            <a:pPr marL="457200" lvl="0" indent="-330200" algn="l" rtl="0">
              <a:lnSpc>
                <a:spcPct val="100000"/>
              </a:lnSpc>
              <a:spcBef>
                <a:spcPts val="3000"/>
              </a:spcBef>
              <a:spcAft>
                <a:spcPts val="0"/>
              </a:spcAft>
              <a:buSzPts val="1600"/>
              <a:buChar char="●"/>
            </a:pPr>
            <a:r>
              <a:rPr lang="en-GB">
                <a:solidFill>
                  <a:schemeClr val="dk1"/>
                </a:solidFill>
              </a:rPr>
              <a:t>This intuitive idea is called sampling variability</a:t>
            </a:r>
            <a:endParaRPr>
              <a:solidFill>
                <a:schemeClr val="dk1"/>
              </a:solidFill>
            </a:endParaRPr>
          </a:p>
          <a:p>
            <a:pPr marL="457200" lvl="0" indent="-330200" algn="l" rtl="0">
              <a:lnSpc>
                <a:spcPct val="100000"/>
              </a:lnSpc>
              <a:spcBef>
                <a:spcPts val="3000"/>
              </a:spcBef>
              <a:spcAft>
                <a:spcPts val="3000"/>
              </a:spcAft>
              <a:buClr>
                <a:schemeClr val="dk1"/>
              </a:buClr>
              <a:buSzPts val="1600"/>
              <a:buChar char="●"/>
            </a:pPr>
            <a:r>
              <a:rPr lang="en-GB">
                <a:solidFill>
                  <a:srgbClr val="25AAE2"/>
                </a:solidFill>
              </a:rPr>
              <a:t>The sample mean is close to the population mean</a:t>
            </a:r>
            <a:endParaRPr>
              <a:solidFill>
                <a:srgbClr val="25AAE2"/>
              </a:solidFill>
            </a:endParaRPr>
          </a:p>
        </p:txBody>
      </p:sp>
      <p:graphicFrame>
        <p:nvGraphicFramePr>
          <p:cNvPr id="1518" name="Google Shape;1518;p194"/>
          <p:cNvGraphicFramePr/>
          <p:nvPr/>
        </p:nvGraphicFramePr>
        <p:xfrm>
          <a:off x="4546525" y="2870800"/>
          <a:ext cx="4275200" cy="2121290"/>
        </p:xfrm>
        <a:graphic>
          <a:graphicData uri="http://schemas.openxmlformats.org/drawingml/2006/table">
            <a:tbl>
              <a:tblPr>
                <a:noFill/>
                <a:tableStyleId>{752DB110-38DB-4DD5-ACF8-180C5AEF61A4}</a:tableStyleId>
              </a:tblPr>
              <a:tblGrid>
                <a:gridCol w="3443950">
                  <a:extLst>
                    <a:ext uri="{9D8B030D-6E8A-4147-A177-3AD203B41FA5}">
                      <a16:colId xmlns:a16="http://schemas.microsoft.com/office/drawing/2014/main" val="20000"/>
                    </a:ext>
                  </a:extLst>
                </a:gridCol>
                <a:gridCol w="831250">
                  <a:extLst>
                    <a:ext uri="{9D8B030D-6E8A-4147-A177-3AD203B41FA5}">
                      <a16:colId xmlns:a16="http://schemas.microsoft.com/office/drawing/2014/main" val="20001"/>
                    </a:ext>
                  </a:extLst>
                </a:gridCol>
              </a:tblGrid>
              <a:tr h="385550">
                <a:tc>
                  <a:txBody>
                    <a:bodyPr/>
                    <a:lstStyle/>
                    <a:p>
                      <a:pPr marL="0" lvl="0" indent="0" algn="ctr" rtl="0">
                        <a:spcBef>
                          <a:spcPts val="0"/>
                        </a:spcBef>
                        <a:spcAft>
                          <a:spcPts val="0"/>
                        </a:spcAft>
                        <a:buNone/>
                      </a:pPr>
                      <a:r>
                        <a:rPr lang="en-GB" sz="1300">
                          <a:latin typeface="Avenir"/>
                          <a:ea typeface="Avenir"/>
                          <a:cs typeface="Avenir"/>
                          <a:sym typeface="Avenir"/>
                        </a:rPr>
                        <a:t>Sample</a:t>
                      </a:r>
                      <a:endParaRPr sz="13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sz="1300">
                          <a:latin typeface="Avenir"/>
                          <a:ea typeface="Avenir"/>
                          <a:cs typeface="Avenir"/>
                          <a:sym typeface="Avenir"/>
                        </a:rPr>
                        <a:t>Sample Mean</a:t>
                      </a:r>
                      <a:endParaRPr sz="13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5550">
                <a:tc>
                  <a:txBody>
                    <a:bodyPr/>
                    <a:lstStyle/>
                    <a:p>
                      <a:pPr marL="0" lvl="0" indent="0" algn="ctr" rtl="0">
                        <a:spcBef>
                          <a:spcPts val="0"/>
                        </a:spcBef>
                        <a:spcAft>
                          <a:spcPts val="0"/>
                        </a:spcAft>
                        <a:buNone/>
                      </a:pPr>
                      <a:r>
                        <a:rPr lang="en-GB" sz="1300">
                          <a:latin typeface="Avenir"/>
                          <a:ea typeface="Avenir"/>
                          <a:cs typeface="Avenir"/>
                          <a:sym typeface="Avenir"/>
                        </a:rPr>
                        <a:t>14.7, 15.1, 15.0, 15.6, 14.9, 15.4, 15.8, 15.1</a:t>
                      </a:r>
                      <a:endParaRPr sz="13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300">
                          <a:latin typeface="Avenir"/>
                          <a:ea typeface="Avenir"/>
                          <a:cs typeface="Avenir"/>
                          <a:sym typeface="Avenir"/>
                        </a:rPr>
                        <a:t>15.20</a:t>
                      </a:r>
                      <a:endParaRPr sz="13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5550">
                <a:tc>
                  <a:txBody>
                    <a:bodyPr/>
                    <a:lstStyle/>
                    <a:p>
                      <a:pPr marL="0" lvl="0" indent="0" algn="ctr" rtl="0">
                        <a:spcBef>
                          <a:spcPts val="0"/>
                        </a:spcBef>
                        <a:spcAft>
                          <a:spcPts val="0"/>
                        </a:spcAft>
                        <a:buClr>
                          <a:schemeClr val="dk1"/>
                        </a:buClr>
                        <a:buSzPts val="1100"/>
                        <a:buFont typeface="Arial"/>
                        <a:buNone/>
                      </a:pPr>
                      <a:r>
                        <a:rPr lang="en-GB" sz="1300">
                          <a:solidFill>
                            <a:schemeClr val="dk1"/>
                          </a:solidFill>
                          <a:latin typeface="Avenir"/>
                          <a:ea typeface="Avenir"/>
                          <a:cs typeface="Avenir"/>
                          <a:sym typeface="Avenir"/>
                        </a:rPr>
                        <a:t>15.8, 15.5, 15.3, 15.4, 15.8, 14.8, 14.6, 14.8</a:t>
                      </a:r>
                      <a:endParaRPr sz="13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300">
                          <a:latin typeface="Avenir"/>
                          <a:ea typeface="Avenir"/>
                          <a:cs typeface="Avenir"/>
                          <a:sym typeface="Avenir"/>
                        </a:rPr>
                        <a:t>15.250</a:t>
                      </a:r>
                      <a:endParaRPr sz="13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5550">
                <a:tc>
                  <a:txBody>
                    <a:bodyPr/>
                    <a:lstStyle/>
                    <a:p>
                      <a:pPr marL="0" lvl="0" indent="0" algn="ctr" rtl="0">
                        <a:spcBef>
                          <a:spcPts val="0"/>
                        </a:spcBef>
                        <a:spcAft>
                          <a:spcPts val="0"/>
                        </a:spcAft>
                        <a:buNone/>
                      </a:pPr>
                      <a:r>
                        <a:rPr lang="en-GB" sz="1300">
                          <a:solidFill>
                            <a:schemeClr val="dk1"/>
                          </a:solidFill>
                          <a:latin typeface="Avenir"/>
                          <a:ea typeface="Avenir"/>
                          <a:cs typeface="Avenir"/>
                          <a:sym typeface="Avenir"/>
                        </a:rPr>
                        <a:t>15.7, 15.6, 14.8, 14.8, 14.7,14.9, 15.6, 15.1</a:t>
                      </a:r>
                      <a:endParaRPr sz="13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chemeClr val="dk1"/>
                          </a:solidFill>
                          <a:latin typeface="Avenir"/>
                          <a:ea typeface="Avenir"/>
                          <a:cs typeface="Avenir"/>
                          <a:sym typeface="Avenir"/>
                        </a:rPr>
                        <a:t>15.150</a:t>
                      </a:r>
                      <a:endParaRPr sz="1300">
                        <a:solidFill>
                          <a:schemeClr val="dk1"/>
                        </a:solidFill>
                        <a:highlight>
                          <a:srgbClr val="FFFFFF"/>
                        </a:high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5550">
                <a:tc>
                  <a:txBody>
                    <a:bodyPr/>
                    <a:lstStyle/>
                    <a:p>
                      <a:pPr marL="0" lvl="0" indent="0" algn="ctr" rtl="0">
                        <a:spcBef>
                          <a:spcPts val="0"/>
                        </a:spcBef>
                        <a:spcAft>
                          <a:spcPts val="0"/>
                        </a:spcAft>
                        <a:buClr>
                          <a:schemeClr val="dk1"/>
                        </a:buClr>
                        <a:buSzPts val="1100"/>
                        <a:buFont typeface="Arial"/>
                        <a:buNone/>
                      </a:pPr>
                      <a:r>
                        <a:rPr lang="en-GB" sz="1300">
                          <a:solidFill>
                            <a:schemeClr val="dk1"/>
                          </a:solidFill>
                          <a:latin typeface="Avenir"/>
                          <a:ea typeface="Avenir"/>
                          <a:cs typeface="Avenir"/>
                          <a:sym typeface="Avenir"/>
                        </a:rPr>
                        <a:t>14.8, 15.1, 15.7, 14.6, 15.6, 15.4, 15.6, 15.0</a:t>
                      </a:r>
                      <a:endParaRPr sz="13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300">
                          <a:latin typeface="Avenir"/>
                          <a:ea typeface="Avenir"/>
                          <a:cs typeface="Avenir"/>
                          <a:sym typeface="Avenir"/>
                        </a:rPr>
                        <a:t>15.225</a:t>
                      </a:r>
                      <a:endParaRPr sz="13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519" name="Google Shape;1519;p194"/>
          <p:cNvGraphicFramePr/>
          <p:nvPr/>
        </p:nvGraphicFramePr>
        <p:xfrm>
          <a:off x="5829600" y="1571700"/>
          <a:ext cx="1709050" cy="810250"/>
        </p:xfrm>
        <a:graphic>
          <a:graphicData uri="http://schemas.openxmlformats.org/drawingml/2006/table">
            <a:tbl>
              <a:tblPr>
                <a:noFill/>
                <a:tableStyleId>{752DB110-38DB-4DD5-ACF8-180C5AEF61A4}</a:tableStyleId>
              </a:tblPr>
              <a:tblGrid>
                <a:gridCol w="1709050">
                  <a:extLst>
                    <a:ext uri="{9D8B030D-6E8A-4147-A177-3AD203B41FA5}">
                      <a16:colId xmlns:a16="http://schemas.microsoft.com/office/drawing/2014/main" val="20000"/>
                    </a:ext>
                  </a:extLst>
                </a:gridCol>
              </a:tblGrid>
              <a:tr h="405125">
                <a:tc>
                  <a:txBody>
                    <a:bodyPr/>
                    <a:lstStyle/>
                    <a:p>
                      <a:pPr marL="0" lvl="0" indent="0" algn="ctr" rtl="0">
                        <a:spcBef>
                          <a:spcPts val="0"/>
                        </a:spcBef>
                        <a:spcAft>
                          <a:spcPts val="0"/>
                        </a:spcAft>
                        <a:buNone/>
                      </a:pPr>
                      <a:r>
                        <a:rPr lang="en-GB" sz="1300">
                          <a:latin typeface="Avenir"/>
                          <a:ea typeface="Avenir"/>
                          <a:cs typeface="Avenir"/>
                          <a:sym typeface="Avenir"/>
                        </a:rPr>
                        <a:t>Population Mean</a:t>
                      </a:r>
                      <a:endParaRPr sz="13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05125">
                <a:tc>
                  <a:txBody>
                    <a:bodyPr/>
                    <a:lstStyle/>
                    <a:p>
                      <a:pPr marL="0" lvl="0" indent="0" algn="ctr" rtl="0">
                        <a:spcBef>
                          <a:spcPts val="0"/>
                        </a:spcBef>
                        <a:spcAft>
                          <a:spcPts val="0"/>
                        </a:spcAft>
                        <a:buNone/>
                      </a:pPr>
                      <a:r>
                        <a:rPr lang="en-GB" sz="1300">
                          <a:latin typeface="Avenir"/>
                          <a:ea typeface="Avenir"/>
                          <a:cs typeface="Avenir"/>
                          <a:sym typeface="Avenir"/>
                        </a:rPr>
                        <a:t>15.125</a:t>
                      </a:r>
                      <a:endParaRPr sz="13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95"/>
          <p:cNvSpPr txBox="1">
            <a:spLocks noGrp="1"/>
          </p:cNvSpPr>
          <p:nvPr>
            <p:ph type="body" idx="2"/>
          </p:nvPr>
        </p:nvSpPr>
        <p:spPr>
          <a:xfrm>
            <a:off x="422025" y="1571700"/>
            <a:ext cx="8399700" cy="79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sz="1600">
                <a:solidFill>
                  <a:schemeClr val="dk1"/>
                </a:solidFill>
              </a:rPr>
              <a:t>A machine is used for packing grains in a sack. The weight of every bag is recorded as follows:</a:t>
            </a:r>
            <a:endParaRPr/>
          </a:p>
        </p:txBody>
      </p:sp>
      <p:graphicFrame>
        <p:nvGraphicFramePr>
          <p:cNvPr id="1525" name="Google Shape;1525;p195"/>
          <p:cNvGraphicFramePr/>
          <p:nvPr/>
        </p:nvGraphicFramePr>
        <p:xfrm>
          <a:off x="1196800" y="2442050"/>
          <a:ext cx="6750400" cy="797700"/>
        </p:xfrm>
        <a:graphic>
          <a:graphicData uri="http://schemas.openxmlformats.org/drawingml/2006/table">
            <a:tbl>
              <a:tblPr>
                <a:noFill/>
                <a:tableStyleId>{752DB110-38DB-4DD5-ACF8-180C5AEF61A4}</a:tableStyleId>
              </a:tblPr>
              <a:tblGrid>
                <a:gridCol w="843800">
                  <a:extLst>
                    <a:ext uri="{9D8B030D-6E8A-4147-A177-3AD203B41FA5}">
                      <a16:colId xmlns:a16="http://schemas.microsoft.com/office/drawing/2014/main" val="20000"/>
                    </a:ext>
                  </a:extLst>
                </a:gridCol>
                <a:gridCol w="843800">
                  <a:extLst>
                    <a:ext uri="{9D8B030D-6E8A-4147-A177-3AD203B41FA5}">
                      <a16:colId xmlns:a16="http://schemas.microsoft.com/office/drawing/2014/main" val="20001"/>
                    </a:ext>
                  </a:extLst>
                </a:gridCol>
                <a:gridCol w="843800">
                  <a:extLst>
                    <a:ext uri="{9D8B030D-6E8A-4147-A177-3AD203B41FA5}">
                      <a16:colId xmlns:a16="http://schemas.microsoft.com/office/drawing/2014/main" val="20002"/>
                    </a:ext>
                  </a:extLst>
                </a:gridCol>
                <a:gridCol w="843800">
                  <a:extLst>
                    <a:ext uri="{9D8B030D-6E8A-4147-A177-3AD203B41FA5}">
                      <a16:colId xmlns:a16="http://schemas.microsoft.com/office/drawing/2014/main" val="20003"/>
                    </a:ext>
                  </a:extLst>
                </a:gridCol>
                <a:gridCol w="843800">
                  <a:extLst>
                    <a:ext uri="{9D8B030D-6E8A-4147-A177-3AD203B41FA5}">
                      <a16:colId xmlns:a16="http://schemas.microsoft.com/office/drawing/2014/main" val="20004"/>
                    </a:ext>
                  </a:extLst>
                </a:gridCol>
                <a:gridCol w="843800">
                  <a:extLst>
                    <a:ext uri="{9D8B030D-6E8A-4147-A177-3AD203B41FA5}">
                      <a16:colId xmlns:a16="http://schemas.microsoft.com/office/drawing/2014/main" val="20005"/>
                    </a:ext>
                  </a:extLst>
                </a:gridCol>
                <a:gridCol w="843800">
                  <a:extLst>
                    <a:ext uri="{9D8B030D-6E8A-4147-A177-3AD203B41FA5}">
                      <a16:colId xmlns:a16="http://schemas.microsoft.com/office/drawing/2014/main" val="20006"/>
                    </a:ext>
                  </a:extLst>
                </a:gridCol>
                <a:gridCol w="843800">
                  <a:extLst>
                    <a:ext uri="{9D8B030D-6E8A-4147-A177-3AD203B41FA5}">
                      <a16:colId xmlns:a16="http://schemas.microsoft.com/office/drawing/2014/main" val="20007"/>
                    </a:ext>
                  </a:extLst>
                </a:gridCol>
              </a:tblGrid>
              <a:tr h="398850">
                <a:tc>
                  <a:txBody>
                    <a:bodyPr/>
                    <a:lstStyle/>
                    <a:p>
                      <a:pPr marL="0" lvl="0" indent="0" algn="ctr" rtl="0">
                        <a:spcBef>
                          <a:spcPts val="0"/>
                        </a:spcBef>
                        <a:spcAft>
                          <a:spcPts val="0"/>
                        </a:spcAft>
                        <a:buNone/>
                      </a:pPr>
                      <a:r>
                        <a:rPr lang="en-GB">
                          <a:latin typeface="Avenir"/>
                          <a:ea typeface="Avenir"/>
                          <a:cs typeface="Avenir"/>
                          <a:sym typeface="Avenir"/>
                        </a:rPr>
                        <a:t>15.6</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15.7</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14.6</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14.7</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15.8</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15.0</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15.1</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14.9</a:t>
                      </a:r>
                      <a:endParaRPr>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0"/>
                  </a:ext>
                </a:extLst>
              </a:tr>
              <a:tr h="398850">
                <a:tc>
                  <a:txBody>
                    <a:bodyPr/>
                    <a:lstStyle/>
                    <a:p>
                      <a:pPr marL="0" lvl="0" indent="0" algn="ctr" rtl="0">
                        <a:spcBef>
                          <a:spcPts val="0"/>
                        </a:spcBef>
                        <a:spcAft>
                          <a:spcPts val="0"/>
                        </a:spcAft>
                        <a:buNone/>
                      </a:pPr>
                      <a:r>
                        <a:rPr lang="en-GB">
                          <a:latin typeface="Avenir"/>
                          <a:ea typeface="Avenir"/>
                          <a:cs typeface="Avenir"/>
                          <a:sym typeface="Avenir"/>
                        </a:rPr>
                        <a:t>14.8</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15.5</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15.4</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15.3</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14.8</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15.1</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14.8</a:t>
                      </a:r>
                      <a:endParaRPr>
                        <a:latin typeface="Avenir"/>
                        <a:ea typeface="Avenir"/>
                        <a:cs typeface="Avenir"/>
                        <a:sym typeface="Avenir"/>
                      </a:endParaRPr>
                    </a:p>
                  </a:txBody>
                  <a:tcPr marL="91425" marR="91425" marT="91425" marB="91425" anchor="ctr"/>
                </a:tc>
                <a:tc>
                  <a:txBody>
                    <a:bodyPr/>
                    <a:lstStyle/>
                    <a:p>
                      <a:pPr marL="0" lvl="0" indent="0" algn="ctr" rtl="0">
                        <a:spcBef>
                          <a:spcPts val="0"/>
                        </a:spcBef>
                        <a:spcAft>
                          <a:spcPts val="0"/>
                        </a:spcAft>
                        <a:buNone/>
                      </a:pPr>
                      <a:r>
                        <a:rPr lang="en-GB">
                          <a:latin typeface="Avenir"/>
                          <a:ea typeface="Avenir"/>
                          <a:cs typeface="Avenir"/>
                          <a:sym typeface="Avenir"/>
                        </a:rPr>
                        <a:t>14.9</a:t>
                      </a:r>
                      <a:endParaRPr>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1"/>
                  </a:ext>
                </a:extLst>
              </a:tr>
            </a:tbl>
          </a:graphicData>
        </a:graphic>
      </p:graphicFrame>
      <p:sp>
        <p:nvSpPr>
          <p:cNvPr id="1526" name="Google Shape;1526;p195"/>
          <p:cNvSpPr txBox="1">
            <a:spLocks noGrp="1"/>
          </p:cNvSpPr>
          <p:nvPr>
            <p:ph type="body" idx="2"/>
          </p:nvPr>
        </p:nvSpPr>
        <p:spPr>
          <a:xfrm>
            <a:off x="422025" y="3466125"/>
            <a:ext cx="8399700" cy="79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sz="1600">
                <a:solidFill>
                  <a:schemeClr val="dk1"/>
                </a:solidFill>
              </a:rPr>
              <a:t>Draw at least the two samples and obtain their means. Compare this with the population mean.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530"/>
        <p:cNvGrpSpPr/>
        <p:nvPr/>
      </p:nvGrpSpPr>
      <p:grpSpPr>
        <a:xfrm>
          <a:off x="0" y="0"/>
          <a:ext cx="0" cy="0"/>
          <a:chOff x="0" y="0"/>
          <a:chExt cx="0" cy="0"/>
        </a:xfrm>
      </p:grpSpPr>
      <p:graphicFrame>
        <p:nvGraphicFramePr>
          <p:cNvPr id="1531" name="Google Shape;1531;p196"/>
          <p:cNvGraphicFramePr/>
          <p:nvPr/>
        </p:nvGraphicFramePr>
        <p:xfrm>
          <a:off x="952500" y="2000250"/>
          <a:ext cx="7239000" cy="1188630"/>
        </p:xfrm>
        <a:graphic>
          <a:graphicData uri="http://schemas.openxmlformats.org/drawingml/2006/table">
            <a:tbl>
              <a:tblPr>
                <a:noFill/>
                <a:tableStyleId>{752DB110-38DB-4DD5-ACF8-180C5AEF61A4}</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a:t>Sampling</a:t>
                      </a:r>
                      <a:endParaRPr/>
                    </a:p>
                  </a:txBody>
                  <a:tcPr marL="91425" marR="91425" marT="91425" marB="91425"/>
                </a:tc>
                <a:tc>
                  <a:txBody>
                    <a:bodyPr/>
                    <a:lstStyle/>
                    <a:p>
                      <a:pPr marL="0" lvl="0" indent="0" algn="l" rtl="0">
                        <a:spcBef>
                          <a:spcPts val="0"/>
                        </a:spcBef>
                        <a:spcAft>
                          <a:spcPts val="0"/>
                        </a:spcAft>
                        <a:buNone/>
                      </a:pPr>
                      <a:r>
                        <a:rPr lang="en-GB"/>
                        <a:t>Pointer</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Stratified</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9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a:p>
        </p:txBody>
      </p:sp>
      <p:sp>
        <p:nvSpPr>
          <p:cNvPr id="1537" name="Google Shape;1537;p197"/>
          <p:cNvSpPr txBox="1"/>
          <p:nvPr/>
        </p:nvSpPr>
        <p:spPr>
          <a:xfrm>
            <a:off x="540000" y="1607325"/>
            <a:ext cx="8193300" cy="2968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GB" sz="1600">
                <a:latin typeface="Avenir"/>
                <a:ea typeface="Avenir"/>
                <a:cs typeface="Avenir"/>
                <a:sym typeface="Avenir"/>
              </a:rPr>
              <a:t>Sample is the subset of the population</a:t>
            </a:r>
            <a:endParaRPr sz="1600">
              <a:latin typeface="Avenir"/>
              <a:ea typeface="Avenir"/>
              <a:cs typeface="Avenir"/>
              <a:sym typeface="Avenir"/>
            </a:endParaRPr>
          </a:p>
          <a:p>
            <a:pPr marL="457200" lvl="0" indent="-330200" algn="l" rtl="0">
              <a:spcBef>
                <a:spcPts val="1800"/>
              </a:spcBef>
              <a:spcAft>
                <a:spcPts val="0"/>
              </a:spcAft>
              <a:buSzPts val="1600"/>
              <a:buFont typeface="Avenir"/>
              <a:buChar char="●"/>
            </a:pPr>
            <a:r>
              <a:rPr lang="en-GB" sz="1600">
                <a:latin typeface="Avenir"/>
                <a:ea typeface="Avenir"/>
                <a:cs typeface="Avenir"/>
                <a:sym typeface="Avenir"/>
              </a:rPr>
              <a:t>Different sampling methods: SRS with replacement (SRSWR), SRS without replacement (SRSWOR), Stratified, Systematic, Cluster sampling</a:t>
            </a:r>
            <a:endParaRPr sz="1600">
              <a:latin typeface="Avenir"/>
              <a:ea typeface="Avenir"/>
              <a:cs typeface="Avenir"/>
              <a:sym typeface="Avenir"/>
            </a:endParaRPr>
          </a:p>
          <a:p>
            <a:pPr marL="457200" lvl="0" indent="-330200" algn="l" rtl="0">
              <a:spcBef>
                <a:spcPts val="1800"/>
              </a:spcBef>
              <a:spcAft>
                <a:spcPts val="0"/>
              </a:spcAft>
              <a:buSzPts val="1600"/>
              <a:buFont typeface="Avenir"/>
              <a:buChar char="●"/>
            </a:pPr>
            <a:r>
              <a:rPr lang="en-GB" sz="1600">
                <a:latin typeface="Avenir"/>
                <a:ea typeface="Avenir"/>
                <a:cs typeface="Avenir"/>
                <a:sym typeface="Avenir"/>
              </a:rPr>
              <a:t>SRSWR method can be used if one wish to select the sample observation more than once</a:t>
            </a:r>
            <a:endParaRPr sz="1600">
              <a:latin typeface="Avenir"/>
              <a:ea typeface="Avenir"/>
              <a:cs typeface="Avenir"/>
              <a:sym typeface="Avenir"/>
            </a:endParaRPr>
          </a:p>
          <a:p>
            <a:pPr marL="457200" lvl="0" indent="-330200" algn="l" rtl="0">
              <a:spcBef>
                <a:spcPts val="1800"/>
              </a:spcBef>
              <a:spcAft>
                <a:spcPts val="0"/>
              </a:spcAft>
              <a:buSzPts val="1600"/>
              <a:buFont typeface="Avenir"/>
              <a:buChar char="●"/>
            </a:pPr>
            <a:r>
              <a:rPr lang="en-GB" sz="1600">
                <a:latin typeface="Avenir"/>
                <a:ea typeface="Avenir"/>
                <a:cs typeface="Avenir"/>
                <a:sym typeface="Avenir"/>
              </a:rPr>
              <a:t>Stratified sampling can be used when data is heterogeneous</a:t>
            </a:r>
            <a:endParaRPr sz="1600">
              <a:latin typeface="Avenir"/>
              <a:ea typeface="Avenir"/>
              <a:cs typeface="Avenir"/>
              <a:sym typeface="Avenir"/>
            </a:endParaRPr>
          </a:p>
          <a:p>
            <a:pPr marL="457200" lvl="0" indent="-330200" algn="l" rtl="0">
              <a:spcBef>
                <a:spcPts val="1800"/>
              </a:spcBef>
              <a:spcAft>
                <a:spcPts val="0"/>
              </a:spcAft>
              <a:buSzPts val="1600"/>
              <a:buFont typeface="Avenir"/>
              <a:buChar char="●"/>
            </a:pPr>
            <a:r>
              <a:rPr lang="en-GB" sz="1600">
                <a:latin typeface="Avenir"/>
                <a:ea typeface="Avenir"/>
                <a:cs typeface="Avenir"/>
                <a:sym typeface="Avenir"/>
              </a:rPr>
              <a:t>Cluster sampling can be used when the data consists of several groups</a:t>
            </a:r>
            <a:endParaRPr sz="1600">
              <a:latin typeface="Avenir"/>
              <a:ea typeface="Avenir"/>
              <a:cs typeface="Avenir"/>
              <a:sym typeface="Aveni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Resampling</a:t>
            </a:r>
            <a:endParaRPr/>
          </a:p>
        </p:txBody>
      </p:sp>
      <p:sp>
        <p:nvSpPr>
          <p:cNvPr id="1543" name="Google Shape;1543;p198"/>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19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Resampling</a:t>
            </a:r>
            <a:endParaRPr/>
          </a:p>
        </p:txBody>
      </p:sp>
      <p:sp>
        <p:nvSpPr>
          <p:cNvPr id="1549" name="Google Shape;1549;p199"/>
          <p:cNvSpPr txBox="1">
            <a:spLocks noGrp="1"/>
          </p:cNvSpPr>
          <p:nvPr>
            <p:ph type="body" idx="2"/>
          </p:nvPr>
        </p:nvSpPr>
        <p:spPr>
          <a:xfrm>
            <a:off x="422025" y="1571700"/>
            <a:ext cx="8351100" cy="2184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Resampling is a technique in which we draw a sample from the available sample</a:t>
            </a:r>
            <a:endParaRPr/>
          </a:p>
          <a:p>
            <a:pPr marL="457200" lvl="0" indent="-330200" algn="l" rtl="0">
              <a:lnSpc>
                <a:spcPct val="100000"/>
              </a:lnSpc>
              <a:spcBef>
                <a:spcPts val="3000"/>
              </a:spcBef>
              <a:spcAft>
                <a:spcPts val="0"/>
              </a:spcAft>
              <a:buSzPts val="1600"/>
              <a:buChar char="●"/>
            </a:pPr>
            <a:r>
              <a:rPr lang="en-GB"/>
              <a:t>The resampling techniques are:</a:t>
            </a:r>
            <a:endParaRPr/>
          </a:p>
          <a:p>
            <a:pPr marL="914400" lvl="1" indent="-317500" algn="l" rtl="0">
              <a:lnSpc>
                <a:spcPct val="100000"/>
              </a:lnSpc>
              <a:spcBef>
                <a:spcPts val="1500"/>
              </a:spcBef>
              <a:spcAft>
                <a:spcPts val="0"/>
              </a:spcAft>
              <a:buSzPts val="1400"/>
              <a:buChar char="○"/>
            </a:pPr>
            <a:r>
              <a:rPr lang="en-GB"/>
              <a:t>Bootstrap resampling </a:t>
            </a:r>
            <a:endParaRPr/>
          </a:p>
          <a:p>
            <a:pPr marL="914400" lvl="1" indent="-317500" algn="l" rtl="0">
              <a:lnSpc>
                <a:spcPct val="100000"/>
              </a:lnSpc>
              <a:spcBef>
                <a:spcPts val="1500"/>
              </a:spcBef>
              <a:spcAft>
                <a:spcPts val="1500"/>
              </a:spcAft>
              <a:buSzPts val="1400"/>
              <a:buChar char="○"/>
            </a:pPr>
            <a:r>
              <a:rPr lang="en-GB"/>
              <a:t>Jackknife resampling</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20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Bootstrap resample</a:t>
            </a:r>
            <a:endParaRPr/>
          </a:p>
        </p:txBody>
      </p:sp>
      <p:sp>
        <p:nvSpPr>
          <p:cNvPr id="1555" name="Google Shape;1555;p200"/>
          <p:cNvSpPr txBox="1">
            <a:spLocks noGrp="1"/>
          </p:cNvSpPr>
          <p:nvPr>
            <p:ph type="body" idx="2"/>
          </p:nvPr>
        </p:nvSpPr>
        <p:spPr>
          <a:xfrm>
            <a:off x="422025" y="1571700"/>
            <a:ext cx="83997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3000"/>
              </a:spcAft>
              <a:buNone/>
            </a:pPr>
            <a:r>
              <a:rPr lang="en-GB"/>
              <a:t>Bootstrap resample is a </a:t>
            </a:r>
            <a:r>
              <a:rPr lang="en-GB">
                <a:solidFill>
                  <a:srgbClr val="25AAE2"/>
                </a:solidFill>
              </a:rPr>
              <a:t>simple random sample with replacement</a:t>
            </a:r>
            <a:r>
              <a:rPr lang="en-GB"/>
              <a:t> drawn from a sample </a:t>
            </a:r>
            <a:endParaRPr/>
          </a:p>
        </p:txBody>
      </p:sp>
      <p:pic>
        <p:nvPicPr>
          <p:cNvPr id="1556" name="Google Shape;1556;p200"/>
          <p:cNvPicPr preferRelativeResize="0"/>
          <p:nvPr/>
        </p:nvPicPr>
        <p:blipFill>
          <a:blip r:embed="rId3">
            <a:alphaModFix/>
          </a:blip>
          <a:stretch>
            <a:fillRect/>
          </a:stretch>
        </p:blipFill>
        <p:spPr>
          <a:xfrm>
            <a:off x="344225" y="2698375"/>
            <a:ext cx="2416075" cy="1037975"/>
          </a:xfrm>
          <a:prstGeom prst="rect">
            <a:avLst/>
          </a:prstGeom>
          <a:noFill/>
          <a:ln>
            <a:noFill/>
          </a:ln>
        </p:spPr>
      </p:pic>
      <p:sp>
        <p:nvSpPr>
          <p:cNvPr id="1557" name="Google Shape;1557;p200"/>
          <p:cNvSpPr txBox="1"/>
          <p:nvPr/>
        </p:nvSpPr>
        <p:spPr>
          <a:xfrm>
            <a:off x="564950" y="3864300"/>
            <a:ext cx="1830000" cy="30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Population</a:t>
            </a:r>
            <a:endParaRPr>
              <a:latin typeface="Avenir"/>
              <a:ea typeface="Avenir"/>
              <a:cs typeface="Avenir"/>
              <a:sym typeface="Avenir"/>
            </a:endParaRPr>
          </a:p>
        </p:txBody>
      </p:sp>
      <p:pic>
        <p:nvPicPr>
          <p:cNvPr id="1558" name="Google Shape;1558;p200"/>
          <p:cNvPicPr preferRelativeResize="0"/>
          <p:nvPr/>
        </p:nvPicPr>
        <p:blipFill rotWithShape="1">
          <a:blip r:embed="rId4">
            <a:alphaModFix/>
          </a:blip>
          <a:srcRect l="4642" t="5900" r="3614"/>
          <a:stretch/>
        </p:blipFill>
        <p:spPr>
          <a:xfrm>
            <a:off x="3544675" y="2769450"/>
            <a:ext cx="1488600" cy="920300"/>
          </a:xfrm>
          <a:prstGeom prst="rect">
            <a:avLst/>
          </a:prstGeom>
          <a:noFill/>
          <a:ln>
            <a:noFill/>
          </a:ln>
        </p:spPr>
      </p:pic>
      <p:sp>
        <p:nvSpPr>
          <p:cNvPr id="1559" name="Google Shape;1559;p200"/>
          <p:cNvSpPr/>
          <p:nvPr/>
        </p:nvSpPr>
        <p:spPr>
          <a:xfrm>
            <a:off x="6801100" y="2363438"/>
            <a:ext cx="728400" cy="2327400"/>
          </a:xfrm>
          <a:prstGeom prst="brace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00"/>
          <p:cNvSpPr txBox="1"/>
          <p:nvPr/>
        </p:nvSpPr>
        <p:spPr>
          <a:xfrm>
            <a:off x="3373975" y="3807425"/>
            <a:ext cx="1830000" cy="30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Sample</a:t>
            </a:r>
            <a:endParaRPr>
              <a:latin typeface="Avenir"/>
              <a:ea typeface="Avenir"/>
              <a:cs typeface="Avenir"/>
              <a:sym typeface="Avenir"/>
            </a:endParaRPr>
          </a:p>
        </p:txBody>
      </p:sp>
      <p:sp>
        <p:nvSpPr>
          <p:cNvPr id="1561" name="Google Shape;1561;p200"/>
          <p:cNvSpPr/>
          <p:nvPr/>
        </p:nvSpPr>
        <p:spPr>
          <a:xfrm>
            <a:off x="2910175" y="3073675"/>
            <a:ext cx="463800" cy="24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00"/>
          <p:cNvSpPr/>
          <p:nvPr/>
        </p:nvSpPr>
        <p:spPr>
          <a:xfrm>
            <a:off x="5256775" y="3073675"/>
            <a:ext cx="463800" cy="24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3" name="Google Shape;1563;p200"/>
          <p:cNvPicPr preferRelativeResize="0"/>
          <p:nvPr/>
        </p:nvPicPr>
        <p:blipFill>
          <a:blip r:embed="rId5">
            <a:alphaModFix/>
          </a:blip>
          <a:stretch>
            <a:fillRect/>
          </a:stretch>
        </p:blipFill>
        <p:spPr>
          <a:xfrm>
            <a:off x="6183000" y="2144408"/>
            <a:ext cx="1017524" cy="2765467"/>
          </a:xfrm>
          <a:prstGeom prst="rect">
            <a:avLst/>
          </a:prstGeom>
          <a:noFill/>
          <a:ln>
            <a:noFill/>
          </a:ln>
        </p:spPr>
      </p:pic>
      <p:sp>
        <p:nvSpPr>
          <p:cNvPr id="1564" name="Google Shape;1564;p200"/>
          <p:cNvSpPr txBox="1"/>
          <p:nvPr/>
        </p:nvSpPr>
        <p:spPr>
          <a:xfrm>
            <a:off x="7603375" y="3034100"/>
            <a:ext cx="11964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Bootstrap Resamples</a:t>
            </a:r>
            <a:endParaRPr>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Discrete random variable</a:t>
            </a:r>
            <a:endParaRPr/>
          </a:p>
        </p:txBody>
      </p:sp>
      <p:sp>
        <p:nvSpPr>
          <p:cNvPr id="591" name="Google Shape;591;p81"/>
          <p:cNvSpPr txBox="1">
            <a:spLocks noGrp="1"/>
          </p:cNvSpPr>
          <p:nvPr>
            <p:ph type="body" idx="2"/>
          </p:nvPr>
        </p:nvSpPr>
        <p:spPr>
          <a:xfrm>
            <a:off x="422025" y="1571700"/>
            <a:ext cx="83979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chemeClr val="dk1"/>
                </a:solidFill>
              </a:rPr>
              <a:t>A discrete random variable takes discrete values that is value from the set of whole numbers only or a set of categories</a:t>
            </a:r>
            <a:endParaRPr>
              <a:solidFill>
                <a:schemeClr val="dk1"/>
              </a:solidFill>
            </a:endParaRPr>
          </a:p>
          <a:p>
            <a:pPr marL="457200" lvl="0" indent="-330200" algn="l" rtl="0">
              <a:lnSpc>
                <a:spcPct val="100000"/>
              </a:lnSpc>
              <a:spcBef>
                <a:spcPts val="3000"/>
              </a:spcBef>
              <a:spcAft>
                <a:spcPts val="0"/>
              </a:spcAft>
              <a:buClr>
                <a:schemeClr val="dk1"/>
              </a:buClr>
              <a:buSzPts val="1600"/>
              <a:buFont typeface="Avenir"/>
              <a:buChar char="●"/>
            </a:pPr>
            <a:r>
              <a:rPr lang="en-GB">
                <a:solidFill>
                  <a:schemeClr val="dk1"/>
                </a:solidFill>
              </a:rPr>
              <a:t>A discrete random variable can either take finite or countably infinite values</a:t>
            </a:r>
            <a:endParaRPr>
              <a:solidFill>
                <a:schemeClr val="dk1"/>
              </a:solidFill>
            </a:endParaRPr>
          </a:p>
          <a:p>
            <a:pPr marL="457200" lvl="0" indent="-330200" algn="l" rtl="0">
              <a:lnSpc>
                <a:spcPct val="100000"/>
              </a:lnSpc>
              <a:spcBef>
                <a:spcPts val="3000"/>
              </a:spcBef>
              <a:spcAft>
                <a:spcPts val="0"/>
              </a:spcAft>
              <a:buClr>
                <a:schemeClr val="dk1"/>
              </a:buClr>
              <a:buSzPts val="1600"/>
              <a:buFont typeface="Avenir"/>
              <a:buChar char="●"/>
            </a:pPr>
            <a:r>
              <a:rPr lang="en-GB">
                <a:solidFill>
                  <a:schemeClr val="dk1"/>
                </a:solidFill>
              </a:rPr>
              <a:t>The possible outcomes can be listed effectively</a:t>
            </a:r>
            <a:endParaRPr>
              <a:solidFill>
                <a:schemeClr val="dk1"/>
              </a:solidFill>
            </a:endParaRPr>
          </a:p>
          <a:p>
            <a:pPr marL="0" lvl="0" indent="0" algn="l" rtl="0">
              <a:lnSpc>
                <a:spcPct val="100000"/>
              </a:lnSpc>
              <a:spcBef>
                <a:spcPts val="3000"/>
              </a:spcBef>
              <a:spcAft>
                <a:spcPts val="0"/>
              </a:spcAft>
              <a:buNone/>
            </a:pPr>
            <a:endParaRPr>
              <a:solidFill>
                <a:schemeClr val="dk1"/>
              </a:solidFill>
            </a:endParaRPr>
          </a:p>
          <a:p>
            <a:pPr marL="0" lvl="0" indent="0" algn="l" rtl="0">
              <a:lnSpc>
                <a:spcPct val="100000"/>
              </a:lnSpc>
              <a:spcBef>
                <a:spcPts val="3000"/>
              </a:spcBef>
              <a:spcAft>
                <a:spcPts val="3000"/>
              </a:spcAft>
              <a:buNone/>
            </a:pPr>
            <a:endParaRPr/>
          </a:p>
        </p:txBody>
      </p:sp>
    </p:spTree>
    <p:extLst>
      <p:ext uri="{BB962C8B-B14F-4D97-AF65-F5344CB8AC3E}">
        <p14:creationId xmlns:p14="http://schemas.microsoft.com/office/powerpoint/2010/main" val="5878391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20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Jackknife resample</a:t>
            </a:r>
            <a:endParaRPr/>
          </a:p>
        </p:txBody>
      </p:sp>
      <p:sp>
        <p:nvSpPr>
          <p:cNvPr id="1570" name="Google Shape;1570;p201"/>
          <p:cNvSpPr txBox="1">
            <a:spLocks noGrp="1"/>
          </p:cNvSpPr>
          <p:nvPr>
            <p:ph type="body" idx="2"/>
          </p:nvPr>
        </p:nvSpPr>
        <p:spPr>
          <a:xfrm>
            <a:off x="422025" y="1571700"/>
            <a:ext cx="8399700" cy="720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500"/>
              </a:spcAft>
              <a:buNone/>
            </a:pPr>
            <a:r>
              <a:rPr lang="en-GB"/>
              <a:t>Jackknife resample is a method in which one </a:t>
            </a:r>
            <a:r>
              <a:rPr lang="en-GB">
                <a:solidFill>
                  <a:srgbClr val="25AAE2"/>
                </a:solidFill>
              </a:rPr>
              <a:t>deletes  m observations</a:t>
            </a:r>
            <a:r>
              <a:rPr lang="en-GB"/>
              <a:t> from the original sample</a:t>
            </a:r>
            <a:endParaRPr/>
          </a:p>
        </p:txBody>
      </p:sp>
      <p:pic>
        <p:nvPicPr>
          <p:cNvPr id="1571" name="Google Shape;1571;p201"/>
          <p:cNvPicPr preferRelativeResize="0"/>
          <p:nvPr/>
        </p:nvPicPr>
        <p:blipFill>
          <a:blip r:embed="rId3">
            <a:alphaModFix/>
          </a:blip>
          <a:stretch>
            <a:fillRect/>
          </a:stretch>
        </p:blipFill>
        <p:spPr>
          <a:xfrm>
            <a:off x="382800" y="2992037"/>
            <a:ext cx="2416075" cy="1037975"/>
          </a:xfrm>
          <a:prstGeom prst="rect">
            <a:avLst/>
          </a:prstGeom>
          <a:noFill/>
          <a:ln>
            <a:noFill/>
          </a:ln>
        </p:spPr>
      </p:pic>
      <p:pic>
        <p:nvPicPr>
          <p:cNvPr id="1572" name="Google Shape;1572;p201"/>
          <p:cNvPicPr preferRelativeResize="0"/>
          <p:nvPr/>
        </p:nvPicPr>
        <p:blipFill rotWithShape="1">
          <a:blip r:embed="rId4">
            <a:alphaModFix/>
          </a:blip>
          <a:srcRect l="4642" t="5900" r="3614"/>
          <a:stretch/>
        </p:blipFill>
        <p:spPr>
          <a:xfrm>
            <a:off x="3609650" y="3050862"/>
            <a:ext cx="1488600" cy="920300"/>
          </a:xfrm>
          <a:prstGeom prst="rect">
            <a:avLst/>
          </a:prstGeom>
          <a:noFill/>
          <a:ln>
            <a:noFill/>
          </a:ln>
        </p:spPr>
      </p:pic>
      <p:sp>
        <p:nvSpPr>
          <p:cNvPr id="1573" name="Google Shape;1573;p201"/>
          <p:cNvSpPr txBox="1"/>
          <p:nvPr/>
        </p:nvSpPr>
        <p:spPr>
          <a:xfrm>
            <a:off x="3412550" y="4120425"/>
            <a:ext cx="1830000" cy="30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Sample</a:t>
            </a:r>
            <a:endParaRPr>
              <a:latin typeface="Avenir"/>
              <a:ea typeface="Avenir"/>
              <a:cs typeface="Avenir"/>
              <a:sym typeface="Avenir"/>
            </a:endParaRPr>
          </a:p>
        </p:txBody>
      </p:sp>
      <p:sp>
        <p:nvSpPr>
          <p:cNvPr id="1574" name="Google Shape;1574;p201"/>
          <p:cNvSpPr/>
          <p:nvPr/>
        </p:nvSpPr>
        <p:spPr>
          <a:xfrm>
            <a:off x="2948750" y="3386675"/>
            <a:ext cx="463800" cy="24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1"/>
          <p:cNvSpPr/>
          <p:nvPr/>
        </p:nvSpPr>
        <p:spPr>
          <a:xfrm>
            <a:off x="5295338" y="3386700"/>
            <a:ext cx="463800" cy="24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1"/>
          <p:cNvSpPr/>
          <p:nvPr/>
        </p:nvSpPr>
        <p:spPr>
          <a:xfrm>
            <a:off x="6762500" y="2347325"/>
            <a:ext cx="728400" cy="2327400"/>
          </a:xfrm>
          <a:prstGeom prst="brace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1"/>
          <p:cNvSpPr txBox="1"/>
          <p:nvPr/>
        </p:nvSpPr>
        <p:spPr>
          <a:xfrm>
            <a:off x="7564775" y="3017988"/>
            <a:ext cx="11964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Jackknife Resamples (m = 2)</a:t>
            </a:r>
            <a:endParaRPr>
              <a:latin typeface="Avenir"/>
              <a:ea typeface="Avenir"/>
              <a:cs typeface="Avenir"/>
              <a:sym typeface="Avenir"/>
            </a:endParaRPr>
          </a:p>
        </p:txBody>
      </p:sp>
      <p:pic>
        <p:nvPicPr>
          <p:cNvPr id="1578" name="Google Shape;1578;p201"/>
          <p:cNvPicPr preferRelativeResize="0"/>
          <p:nvPr/>
        </p:nvPicPr>
        <p:blipFill>
          <a:blip r:embed="rId5">
            <a:alphaModFix/>
          </a:blip>
          <a:stretch>
            <a:fillRect/>
          </a:stretch>
        </p:blipFill>
        <p:spPr>
          <a:xfrm>
            <a:off x="6221575" y="2091275"/>
            <a:ext cx="1025075" cy="2839499"/>
          </a:xfrm>
          <a:prstGeom prst="rect">
            <a:avLst/>
          </a:prstGeom>
          <a:noFill/>
          <a:ln>
            <a:noFill/>
          </a:ln>
        </p:spPr>
      </p:pic>
      <p:sp>
        <p:nvSpPr>
          <p:cNvPr id="1579" name="Google Shape;1579;p201"/>
          <p:cNvSpPr txBox="1"/>
          <p:nvPr/>
        </p:nvSpPr>
        <p:spPr>
          <a:xfrm>
            <a:off x="603525" y="4177300"/>
            <a:ext cx="1830000" cy="30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Population</a:t>
            </a:r>
            <a:endParaRPr>
              <a:latin typeface="Avenir"/>
              <a:ea typeface="Avenir"/>
              <a:cs typeface="Avenir"/>
              <a:sym typeface="Aveni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20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Sampling Distributions </a:t>
            </a:r>
            <a:endParaRPr/>
          </a:p>
        </p:txBody>
      </p:sp>
      <p:sp>
        <p:nvSpPr>
          <p:cNvPr id="1585" name="Google Shape;1585;p202"/>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20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Parameter and Statistic</a:t>
            </a:r>
            <a:endParaRPr/>
          </a:p>
        </p:txBody>
      </p:sp>
      <p:sp>
        <p:nvSpPr>
          <p:cNvPr id="1591" name="Google Shape;1591;p203"/>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a:t>Parameter:</a:t>
            </a:r>
            <a:endParaRPr/>
          </a:p>
          <a:p>
            <a:pPr marL="914400" lvl="1" indent="-317500" algn="l" rtl="0">
              <a:spcBef>
                <a:spcPts val="0"/>
              </a:spcBef>
              <a:spcAft>
                <a:spcPts val="0"/>
              </a:spcAft>
              <a:buSzPts val="1400"/>
              <a:buChar char="○"/>
            </a:pPr>
            <a:r>
              <a:rPr lang="en-GB"/>
              <a:t>The population quantities are termed as a parameter </a:t>
            </a:r>
            <a:endParaRPr/>
          </a:p>
          <a:p>
            <a:pPr marL="914400" lvl="1" indent="-317500" algn="l" rtl="0">
              <a:spcBef>
                <a:spcPts val="0"/>
              </a:spcBef>
              <a:spcAft>
                <a:spcPts val="0"/>
              </a:spcAft>
              <a:buSzPts val="1400"/>
              <a:buChar char="○"/>
            </a:pPr>
            <a:r>
              <a:rPr lang="en-GB"/>
              <a:t>In inferential statistics, sample is used to estimate the population parameters </a:t>
            </a:r>
            <a:endParaRPr/>
          </a:p>
          <a:p>
            <a:pPr marL="914400" lvl="1" indent="-317500" algn="l" rtl="0">
              <a:spcBef>
                <a:spcPts val="0"/>
              </a:spcBef>
              <a:spcAft>
                <a:spcPts val="0"/>
              </a:spcAft>
              <a:buSzPts val="1400"/>
              <a:buChar char="○"/>
            </a:pPr>
            <a:r>
              <a:rPr lang="en-GB"/>
              <a:t>Example: Population mean</a:t>
            </a:r>
            <a:endParaRPr/>
          </a:p>
          <a:p>
            <a:pPr marL="914400" lvl="0" indent="0" algn="l" rtl="0">
              <a:spcBef>
                <a:spcPts val="1600"/>
              </a:spcBef>
              <a:spcAft>
                <a:spcPts val="0"/>
              </a:spcAft>
              <a:buNone/>
            </a:pPr>
            <a:endParaRPr/>
          </a:p>
          <a:p>
            <a:pPr marL="457200" lvl="0" indent="-330200" algn="l" rtl="0">
              <a:spcBef>
                <a:spcPts val="1600"/>
              </a:spcBef>
              <a:spcAft>
                <a:spcPts val="0"/>
              </a:spcAft>
              <a:buClr>
                <a:schemeClr val="dk1"/>
              </a:buClr>
              <a:buSzPts val="1600"/>
              <a:buChar char="●"/>
            </a:pPr>
            <a:r>
              <a:rPr lang="en-GB">
                <a:solidFill>
                  <a:schemeClr val="dk1"/>
                </a:solidFill>
              </a:rPr>
              <a:t>Statistic:</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Statistical measure </a:t>
            </a:r>
            <a:r>
              <a:rPr lang="en-GB">
                <a:solidFill>
                  <a:srgbClr val="25AAE2"/>
                </a:solidFill>
              </a:rPr>
              <a:t>computed </a:t>
            </a:r>
            <a:r>
              <a:rPr lang="en-GB">
                <a:solidFill>
                  <a:schemeClr val="dk1"/>
                </a:solidFill>
              </a:rPr>
              <a:t>from sample observations</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Also known as an estimator</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Example: Sample mean</a:t>
            </a:r>
            <a:endParaRPr>
              <a:solidFill>
                <a:schemeClr val="dk1"/>
              </a:solidFill>
            </a:endParaRPr>
          </a:p>
          <a:p>
            <a:pPr marL="0" lvl="0" indent="0" algn="l" rtl="0">
              <a:spcBef>
                <a:spcPts val="1600"/>
              </a:spcBef>
              <a:spcAft>
                <a:spcPts val="160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graphicFrame>
        <p:nvGraphicFramePr>
          <p:cNvPr id="1596" name="Google Shape;1596;p204"/>
          <p:cNvGraphicFramePr/>
          <p:nvPr/>
        </p:nvGraphicFramePr>
        <p:xfrm>
          <a:off x="792600" y="2227255"/>
          <a:ext cx="7558800" cy="1996290"/>
        </p:xfrm>
        <a:graphic>
          <a:graphicData uri="http://schemas.openxmlformats.org/drawingml/2006/table">
            <a:tbl>
              <a:tblPr>
                <a:noFill/>
                <a:tableStyleId>{752DB110-38DB-4DD5-ACF8-180C5AEF61A4}</a:tableStyleId>
              </a:tblPr>
              <a:tblGrid>
                <a:gridCol w="2635375">
                  <a:extLst>
                    <a:ext uri="{9D8B030D-6E8A-4147-A177-3AD203B41FA5}">
                      <a16:colId xmlns:a16="http://schemas.microsoft.com/office/drawing/2014/main" val="20000"/>
                    </a:ext>
                  </a:extLst>
                </a:gridCol>
                <a:gridCol w="2793275">
                  <a:extLst>
                    <a:ext uri="{9D8B030D-6E8A-4147-A177-3AD203B41FA5}">
                      <a16:colId xmlns:a16="http://schemas.microsoft.com/office/drawing/2014/main" val="20001"/>
                    </a:ext>
                  </a:extLst>
                </a:gridCol>
                <a:gridCol w="213015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b="1">
                        <a:latin typeface="Avenir"/>
                        <a:ea typeface="Avenir"/>
                        <a:cs typeface="Avenir"/>
                        <a:sym typeface="Avenir"/>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500">
                          <a:latin typeface="Avenir"/>
                          <a:ea typeface="Avenir"/>
                          <a:cs typeface="Avenir"/>
                          <a:sym typeface="Avenir"/>
                        </a:rPr>
                        <a:t>Population Parameter</a:t>
                      </a:r>
                      <a:endParaRPr sz="15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sz="1500">
                          <a:latin typeface="Avenir"/>
                          <a:ea typeface="Avenir"/>
                          <a:cs typeface="Avenir"/>
                          <a:sym typeface="Avenir"/>
                        </a:rPr>
                        <a:t> Sample Statistic</a:t>
                      </a:r>
                      <a:endParaRPr sz="15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GB">
                          <a:latin typeface="Avenir"/>
                          <a:ea typeface="Avenir"/>
                          <a:cs typeface="Avenir"/>
                          <a:sym typeface="Avenir"/>
                        </a:rPr>
                        <a:t>Mean</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µ </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x̄ </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Variance</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σ</a:t>
                      </a:r>
                      <a:r>
                        <a:rPr lang="en-GB" baseline="30000">
                          <a:latin typeface="Avenir"/>
                          <a:ea typeface="Avenir"/>
                          <a:cs typeface="Avenir"/>
                          <a:sym typeface="Avenir"/>
                        </a:rPr>
                        <a:t>2</a:t>
                      </a:r>
                      <a:endParaRPr baseline="300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s</a:t>
                      </a:r>
                      <a:r>
                        <a:rPr lang="en-GB" baseline="30000">
                          <a:latin typeface="Avenir"/>
                          <a:ea typeface="Avenir"/>
                          <a:cs typeface="Avenir"/>
                          <a:sym typeface="Avenir"/>
                        </a:rPr>
                        <a:t>2</a:t>
                      </a:r>
                      <a:endParaRPr baseline="300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GB">
                          <a:latin typeface="Avenir"/>
                          <a:ea typeface="Avenir"/>
                          <a:cs typeface="Avenir"/>
                          <a:sym typeface="Avenir"/>
                        </a:rPr>
                        <a:t>Standard Deviation </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σ</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s</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latin typeface="Avenir"/>
                          <a:ea typeface="Avenir"/>
                          <a:cs typeface="Avenir"/>
                          <a:sym typeface="Avenir"/>
                        </a:rPr>
                        <a:t>Proportion</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p</a:t>
                      </a:r>
                      <a:endParaRPr baseline="-250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GB" baseline="-25000">
                          <a:latin typeface="Avenir"/>
                          <a:ea typeface="Avenir"/>
                          <a:cs typeface="Avenir"/>
                          <a:sym typeface="Avenir"/>
                        </a:rPr>
                        <a:t>  </a:t>
                      </a:r>
                      <a:endParaRPr baseline="-250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597" name="Google Shape;1597;p204" descr="\overline{p}" title="MathEquation,#000000"/>
          <p:cNvPicPr preferRelativeResize="0"/>
          <p:nvPr/>
        </p:nvPicPr>
        <p:blipFill>
          <a:blip r:embed="rId3">
            <a:alphaModFix/>
          </a:blip>
          <a:stretch>
            <a:fillRect/>
          </a:stretch>
        </p:blipFill>
        <p:spPr>
          <a:xfrm>
            <a:off x="7238125" y="3930425"/>
            <a:ext cx="109000" cy="220849"/>
          </a:xfrm>
          <a:prstGeom prst="rect">
            <a:avLst/>
          </a:prstGeom>
          <a:noFill/>
          <a:ln>
            <a:noFill/>
          </a:ln>
        </p:spPr>
      </p:pic>
      <p:sp>
        <p:nvSpPr>
          <p:cNvPr id="1598" name="Google Shape;1598;p20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Parameter and Statistic</a:t>
            </a:r>
            <a:endParaRPr/>
          </a:p>
        </p:txBody>
      </p:sp>
      <p:sp>
        <p:nvSpPr>
          <p:cNvPr id="1599" name="Google Shape;1599;p204"/>
          <p:cNvSpPr txBox="1">
            <a:spLocks noGrp="1"/>
          </p:cNvSpPr>
          <p:nvPr>
            <p:ph type="body" idx="2"/>
          </p:nvPr>
        </p:nvSpPr>
        <p:spPr>
          <a:xfrm>
            <a:off x="422025" y="1571700"/>
            <a:ext cx="839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The statistical notations for population parameters and sample statistics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20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Sampling distribution </a:t>
            </a:r>
            <a:endParaRPr/>
          </a:p>
        </p:txBody>
      </p:sp>
      <p:sp>
        <p:nvSpPr>
          <p:cNvPr id="1605" name="Google Shape;1605;p205"/>
          <p:cNvSpPr txBox="1">
            <a:spLocks noGrp="1"/>
          </p:cNvSpPr>
          <p:nvPr>
            <p:ph type="body" idx="2"/>
          </p:nvPr>
        </p:nvSpPr>
        <p:spPr>
          <a:xfrm>
            <a:off x="422025" y="1571700"/>
            <a:ext cx="3566700" cy="2616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A total of </a:t>
            </a:r>
            <a:r>
              <a:rPr lang="en-GB" baseline="30000"/>
              <a:t>N</a:t>
            </a:r>
            <a:r>
              <a:rPr lang="en-GB"/>
              <a:t>C</a:t>
            </a:r>
            <a:r>
              <a:rPr lang="en-GB" baseline="-25000"/>
              <a:t>n</a:t>
            </a:r>
            <a:r>
              <a:rPr lang="en-GB"/>
              <a:t> (= k say) samples can be drawn from a population of size N and sample size n</a:t>
            </a:r>
            <a:endParaRPr/>
          </a:p>
          <a:p>
            <a:pPr marL="457200" lvl="0" indent="-330200" algn="l" rtl="0">
              <a:lnSpc>
                <a:spcPct val="100000"/>
              </a:lnSpc>
              <a:spcBef>
                <a:spcPts val="5000"/>
              </a:spcBef>
              <a:spcAft>
                <a:spcPts val="0"/>
              </a:spcAft>
              <a:buSzPts val="1600"/>
              <a:buChar char="●"/>
            </a:pPr>
            <a:r>
              <a:rPr lang="en-GB"/>
              <a:t>Obtain the mean and variance of each of these samples</a:t>
            </a:r>
            <a:endParaRPr/>
          </a:p>
          <a:p>
            <a:pPr marL="0" lvl="0" indent="0" algn="l" rtl="0">
              <a:lnSpc>
                <a:spcPct val="100000"/>
              </a:lnSpc>
              <a:spcBef>
                <a:spcPts val="5000"/>
              </a:spcBef>
              <a:spcAft>
                <a:spcPts val="5000"/>
              </a:spcAft>
              <a:buNone/>
            </a:pPr>
            <a:endParaRPr/>
          </a:p>
        </p:txBody>
      </p:sp>
      <p:grpSp>
        <p:nvGrpSpPr>
          <p:cNvPr id="1606" name="Google Shape;1606;p205"/>
          <p:cNvGrpSpPr/>
          <p:nvPr/>
        </p:nvGrpSpPr>
        <p:grpSpPr>
          <a:xfrm>
            <a:off x="4399312" y="1675221"/>
            <a:ext cx="4513430" cy="1982379"/>
            <a:chOff x="4475512" y="1675221"/>
            <a:chExt cx="4513430" cy="1982379"/>
          </a:xfrm>
        </p:grpSpPr>
        <p:grpSp>
          <p:nvGrpSpPr>
            <p:cNvPr id="1607" name="Google Shape;1607;p205"/>
            <p:cNvGrpSpPr/>
            <p:nvPr/>
          </p:nvGrpSpPr>
          <p:grpSpPr>
            <a:xfrm>
              <a:off x="4475512" y="1675221"/>
              <a:ext cx="4513430" cy="1982369"/>
              <a:chOff x="1845665" y="1446650"/>
              <a:chExt cx="5245735" cy="2314500"/>
            </a:xfrm>
          </p:grpSpPr>
          <p:sp>
            <p:nvSpPr>
              <p:cNvPr id="1608" name="Google Shape;1608;p205"/>
              <p:cNvSpPr/>
              <p:nvPr/>
            </p:nvSpPr>
            <p:spPr>
              <a:xfrm>
                <a:off x="1845665" y="1446650"/>
                <a:ext cx="2324100" cy="2314500"/>
              </a:xfrm>
              <a:prstGeom prst="ellipse">
                <a:avLst/>
              </a:prstGeom>
              <a:solidFill>
                <a:srgbClr val="88B1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a:t>Population</a:t>
                </a:r>
                <a:endParaRPr sz="1700"/>
              </a:p>
            </p:txBody>
          </p:sp>
          <p:sp>
            <p:nvSpPr>
              <p:cNvPr id="1609" name="Google Shape;1609;p205"/>
              <p:cNvSpPr/>
              <p:nvPr/>
            </p:nvSpPr>
            <p:spPr>
              <a:xfrm>
                <a:off x="4608900" y="1695450"/>
                <a:ext cx="653700" cy="653700"/>
              </a:xfrm>
              <a:prstGeom prst="ellipse">
                <a:avLst/>
              </a:prstGeom>
              <a:solidFill>
                <a:srgbClr val="88B1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a:t>
                </a:r>
                <a:r>
                  <a:rPr lang="en-GB" baseline="-25000"/>
                  <a:t>1</a:t>
                </a:r>
                <a:endParaRPr baseline="-25000"/>
              </a:p>
            </p:txBody>
          </p:sp>
          <p:sp>
            <p:nvSpPr>
              <p:cNvPr id="1610" name="Google Shape;1610;p205"/>
              <p:cNvSpPr/>
              <p:nvPr/>
            </p:nvSpPr>
            <p:spPr>
              <a:xfrm>
                <a:off x="5523300" y="1695450"/>
                <a:ext cx="653700" cy="653700"/>
              </a:xfrm>
              <a:prstGeom prst="ellipse">
                <a:avLst/>
              </a:prstGeom>
              <a:solidFill>
                <a:srgbClr val="88B1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a:t>
                </a:r>
                <a:r>
                  <a:rPr lang="en-GB" baseline="-25000"/>
                  <a:t>2</a:t>
                </a:r>
                <a:endParaRPr baseline="-25000"/>
              </a:p>
            </p:txBody>
          </p:sp>
          <p:sp>
            <p:nvSpPr>
              <p:cNvPr id="1611" name="Google Shape;1611;p205"/>
              <p:cNvSpPr/>
              <p:nvPr/>
            </p:nvSpPr>
            <p:spPr>
              <a:xfrm>
                <a:off x="5973400" y="2483700"/>
                <a:ext cx="653700" cy="653700"/>
              </a:xfrm>
              <a:prstGeom prst="ellipse">
                <a:avLst/>
              </a:prstGeom>
              <a:solidFill>
                <a:srgbClr val="88B1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a:t>
                </a:r>
                <a:r>
                  <a:rPr lang="en-GB" baseline="-25000"/>
                  <a:t>k</a:t>
                </a:r>
                <a:endParaRPr baseline="-25000"/>
              </a:p>
            </p:txBody>
          </p:sp>
          <p:sp>
            <p:nvSpPr>
              <p:cNvPr id="1612" name="Google Shape;1612;p205"/>
              <p:cNvSpPr/>
              <p:nvPr/>
            </p:nvSpPr>
            <p:spPr>
              <a:xfrm>
                <a:off x="5055708" y="2483703"/>
                <a:ext cx="653700" cy="653700"/>
              </a:xfrm>
              <a:prstGeom prst="ellipse">
                <a:avLst/>
              </a:prstGeom>
              <a:solidFill>
                <a:srgbClr val="88B1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a:t>
                </a:r>
                <a:r>
                  <a:rPr lang="en-GB" baseline="-25000"/>
                  <a:t>i</a:t>
                </a:r>
                <a:endParaRPr baseline="-25000"/>
              </a:p>
            </p:txBody>
          </p:sp>
          <p:sp>
            <p:nvSpPr>
              <p:cNvPr id="1613" name="Google Shape;1613;p205"/>
              <p:cNvSpPr/>
              <p:nvPr/>
            </p:nvSpPr>
            <p:spPr>
              <a:xfrm>
                <a:off x="6437700" y="1695450"/>
                <a:ext cx="653700" cy="653700"/>
              </a:xfrm>
              <a:prstGeom prst="ellipse">
                <a:avLst/>
              </a:prstGeom>
              <a:solidFill>
                <a:srgbClr val="88B1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a:t>
                </a:r>
                <a:r>
                  <a:rPr lang="en-GB" baseline="-25000"/>
                  <a:t>3</a:t>
                </a:r>
                <a:endParaRPr baseline="-25000"/>
              </a:p>
            </p:txBody>
          </p:sp>
        </p:grpSp>
        <p:sp>
          <p:nvSpPr>
            <p:cNvPr id="1614" name="Google Shape;1614;p205"/>
            <p:cNvSpPr txBox="1"/>
            <p:nvPr/>
          </p:nvSpPr>
          <p:spPr>
            <a:xfrm>
              <a:off x="7583100" y="3314700"/>
              <a:ext cx="11073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k samples</a:t>
              </a:r>
              <a:endParaRPr>
                <a:latin typeface="Avenir"/>
                <a:ea typeface="Avenir"/>
                <a:cs typeface="Avenir"/>
                <a:sym typeface="Aveni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206"/>
          <p:cNvSpPr txBox="1">
            <a:spLocks noGrp="1"/>
          </p:cNvSpPr>
          <p:nvPr>
            <p:ph type="title"/>
          </p:nvPr>
        </p:nvSpPr>
        <p:spPr>
          <a:xfrm>
            <a:off x="422025" y="445025"/>
            <a:ext cx="741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Sampling distribution of sample mean </a:t>
            </a:r>
            <a:endParaRPr/>
          </a:p>
        </p:txBody>
      </p:sp>
      <p:sp>
        <p:nvSpPr>
          <p:cNvPr id="1620" name="Google Shape;1620;p206"/>
          <p:cNvSpPr txBox="1">
            <a:spLocks noGrp="1"/>
          </p:cNvSpPr>
          <p:nvPr>
            <p:ph type="body" idx="2"/>
          </p:nvPr>
        </p:nvSpPr>
        <p:spPr>
          <a:xfrm>
            <a:off x="422025" y="1571700"/>
            <a:ext cx="4410900" cy="2960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set of sample means </a:t>
            </a:r>
            <a:r>
              <a:rPr lang="en-GB" sz="1400">
                <a:solidFill>
                  <a:schemeClr val="dk1"/>
                </a:solidFill>
              </a:rPr>
              <a:t>x̄</a:t>
            </a:r>
            <a:r>
              <a:rPr lang="en-GB" sz="1400" baseline="-25000">
                <a:solidFill>
                  <a:schemeClr val="dk1"/>
                </a:solidFill>
              </a:rPr>
              <a:t>1</a:t>
            </a:r>
            <a:r>
              <a:rPr lang="en-GB" sz="1400">
                <a:solidFill>
                  <a:schemeClr val="dk1"/>
                </a:solidFill>
              </a:rPr>
              <a:t>, x̄</a:t>
            </a:r>
            <a:r>
              <a:rPr lang="en-GB" sz="1400" baseline="-25000">
                <a:solidFill>
                  <a:schemeClr val="dk1"/>
                </a:solidFill>
              </a:rPr>
              <a:t>2</a:t>
            </a:r>
            <a:r>
              <a:rPr lang="en-GB" sz="1400">
                <a:solidFill>
                  <a:schemeClr val="dk1"/>
                </a:solidFill>
              </a:rPr>
              <a:t>,..., x̄</a:t>
            </a:r>
            <a:r>
              <a:rPr lang="en-GB" sz="1400" baseline="-25000">
                <a:solidFill>
                  <a:schemeClr val="dk1"/>
                </a:solidFill>
              </a:rPr>
              <a:t>k</a:t>
            </a:r>
            <a:r>
              <a:rPr lang="en-GB" sz="1400">
                <a:solidFill>
                  <a:schemeClr val="dk1"/>
                </a:solidFill>
              </a:rPr>
              <a:t> </a:t>
            </a:r>
            <a:r>
              <a:rPr lang="en-GB">
                <a:solidFill>
                  <a:schemeClr val="dk1"/>
                </a:solidFill>
              </a:rPr>
              <a:t>are the</a:t>
            </a:r>
            <a:r>
              <a:rPr lang="en-GB" sz="1400">
                <a:solidFill>
                  <a:schemeClr val="dk1"/>
                </a:solidFill>
              </a:rPr>
              <a:t> </a:t>
            </a:r>
            <a:r>
              <a:rPr lang="en-GB">
                <a:solidFill>
                  <a:schemeClr val="dk1"/>
                </a:solidFill>
              </a:rPr>
              <a:t>observations for sampling distribution of sample mean</a:t>
            </a:r>
            <a:endParaRPr sz="1400">
              <a:solidFill>
                <a:schemeClr val="dk1"/>
              </a:solidFill>
            </a:endParaRPr>
          </a:p>
          <a:p>
            <a:pPr marL="457200" lvl="0" indent="-330200" algn="l" rtl="0">
              <a:lnSpc>
                <a:spcPct val="100000"/>
              </a:lnSpc>
              <a:spcBef>
                <a:spcPts val="3000"/>
              </a:spcBef>
              <a:spcAft>
                <a:spcPts val="0"/>
              </a:spcAft>
              <a:buSzPts val="1600"/>
              <a:buChar char="●"/>
            </a:pPr>
            <a:r>
              <a:rPr lang="en-GB"/>
              <a:t>These sample means follow the normal distribution</a:t>
            </a:r>
            <a:endParaRPr/>
          </a:p>
          <a:p>
            <a:pPr marL="457200" lvl="0" indent="-330200" algn="l" rtl="0">
              <a:lnSpc>
                <a:spcPct val="100000"/>
              </a:lnSpc>
              <a:spcBef>
                <a:spcPts val="3000"/>
              </a:spcBef>
              <a:spcAft>
                <a:spcPts val="0"/>
              </a:spcAft>
              <a:buSzPts val="1600"/>
              <a:buChar char="●"/>
            </a:pPr>
            <a:r>
              <a:rPr lang="en-GB"/>
              <a:t>Also, the mean of sample means is the population mean </a:t>
            </a:r>
            <a:r>
              <a:rPr lang="en-GB">
                <a:solidFill>
                  <a:schemeClr val="dk1"/>
                </a:solidFill>
              </a:rPr>
              <a:t>μ</a:t>
            </a:r>
            <a:r>
              <a:rPr lang="en-GB" sz="1400" baseline="-25000">
                <a:solidFill>
                  <a:schemeClr val="dk1"/>
                </a:solidFill>
              </a:rPr>
              <a:t>x̄</a:t>
            </a:r>
            <a:r>
              <a:rPr lang="en-GB"/>
              <a:t> = μ</a:t>
            </a:r>
            <a:endParaRPr/>
          </a:p>
          <a:p>
            <a:pPr marL="0" lvl="0" indent="0" algn="l" rtl="0">
              <a:spcBef>
                <a:spcPts val="3000"/>
              </a:spcBef>
              <a:spcAft>
                <a:spcPts val="1600"/>
              </a:spcAft>
              <a:buNone/>
            </a:pPr>
            <a:endParaRPr/>
          </a:p>
        </p:txBody>
      </p:sp>
      <p:graphicFrame>
        <p:nvGraphicFramePr>
          <p:cNvPr id="1621" name="Google Shape;1621;p206"/>
          <p:cNvGraphicFramePr/>
          <p:nvPr/>
        </p:nvGraphicFramePr>
        <p:xfrm>
          <a:off x="5320975" y="1809950"/>
          <a:ext cx="2998400" cy="2378250"/>
        </p:xfrm>
        <a:graphic>
          <a:graphicData uri="http://schemas.openxmlformats.org/drawingml/2006/table">
            <a:tbl>
              <a:tblPr>
                <a:noFill/>
                <a:tableStyleId>{752DB110-38DB-4DD5-ACF8-180C5AEF61A4}</a:tableStyleId>
              </a:tblPr>
              <a:tblGrid>
                <a:gridCol w="1499200">
                  <a:extLst>
                    <a:ext uri="{9D8B030D-6E8A-4147-A177-3AD203B41FA5}">
                      <a16:colId xmlns:a16="http://schemas.microsoft.com/office/drawing/2014/main" val="20000"/>
                    </a:ext>
                  </a:extLst>
                </a:gridCol>
                <a:gridCol w="1499200">
                  <a:extLst>
                    <a:ext uri="{9D8B030D-6E8A-4147-A177-3AD203B41FA5}">
                      <a16:colId xmlns:a16="http://schemas.microsoft.com/office/drawing/2014/main" val="20001"/>
                    </a:ext>
                  </a:extLst>
                </a:gridCol>
              </a:tblGrid>
              <a:tr h="396375">
                <a:tc>
                  <a:txBody>
                    <a:bodyPr/>
                    <a:lstStyle/>
                    <a:p>
                      <a:pPr marL="0" lvl="0" indent="0" algn="ctr" rtl="0">
                        <a:spcBef>
                          <a:spcPts val="0"/>
                        </a:spcBef>
                        <a:spcAft>
                          <a:spcPts val="0"/>
                        </a:spcAft>
                        <a:buNone/>
                      </a:pPr>
                      <a:r>
                        <a:rPr lang="en-GB">
                          <a:latin typeface="Avenir"/>
                          <a:ea typeface="Avenir"/>
                          <a:cs typeface="Avenir"/>
                          <a:sym typeface="Avenir"/>
                        </a:rPr>
                        <a:t>Sample No</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Sample Mean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375">
                <a:tc>
                  <a:txBody>
                    <a:bodyPr/>
                    <a:lstStyle/>
                    <a:p>
                      <a:pPr marL="0" lvl="0" indent="0" algn="ctr" rtl="0">
                        <a:spcBef>
                          <a:spcPts val="0"/>
                        </a:spcBef>
                        <a:spcAft>
                          <a:spcPts val="0"/>
                        </a:spcAft>
                        <a:buNone/>
                      </a:pPr>
                      <a:r>
                        <a:rPr lang="en-GB">
                          <a:latin typeface="Avenir"/>
                          <a:ea typeface="Avenir"/>
                          <a:cs typeface="Avenir"/>
                          <a:sym typeface="Avenir"/>
                        </a:rPr>
                        <a:t>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x̄</a:t>
                      </a:r>
                      <a:r>
                        <a:rPr lang="en-GB" baseline="-25000">
                          <a:latin typeface="Avenir"/>
                          <a:ea typeface="Avenir"/>
                          <a:cs typeface="Avenir"/>
                          <a:sym typeface="Avenir"/>
                        </a:rPr>
                        <a:t>1</a:t>
                      </a:r>
                      <a:endParaRPr baseline="-250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375">
                <a:tc>
                  <a:txBody>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x̄</a:t>
                      </a:r>
                      <a:r>
                        <a:rPr lang="en-GB" baseline="-25000">
                          <a:solidFill>
                            <a:schemeClr val="dk1"/>
                          </a:solidFill>
                          <a:latin typeface="Avenir"/>
                          <a:ea typeface="Avenir"/>
                          <a:cs typeface="Avenir"/>
                          <a:sym typeface="Avenir"/>
                        </a:rPr>
                        <a:t>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375">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x̄</a:t>
                      </a:r>
                      <a:r>
                        <a:rPr lang="en-GB" baseline="-25000">
                          <a:solidFill>
                            <a:schemeClr val="dk1"/>
                          </a:solidFill>
                          <a:latin typeface="Avenir"/>
                          <a:ea typeface="Avenir"/>
                          <a:cs typeface="Avenir"/>
                          <a:sym typeface="Avenir"/>
                        </a:rPr>
                        <a:t>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375">
                <a:tc>
                  <a:txBody>
                    <a:bodyPr/>
                    <a:lstStyle/>
                    <a:p>
                      <a:pPr marL="0" lvl="0" indent="0" algn="ctr" rtl="0">
                        <a:spcBef>
                          <a:spcPts val="0"/>
                        </a:spcBef>
                        <a:spcAft>
                          <a:spcPts val="0"/>
                        </a:spcAft>
                        <a:buNone/>
                      </a:pPr>
                      <a:r>
                        <a:rPr lang="en-GB">
                          <a:latin typeface="Avenir"/>
                          <a:ea typeface="Avenir"/>
                          <a:cs typeface="Avenir"/>
                          <a:sym typeface="Avenir"/>
                        </a:rPr>
                        <a: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96375">
                <a:tc>
                  <a:txBody>
                    <a:bodyPr/>
                    <a:lstStyle/>
                    <a:p>
                      <a:pPr marL="0" lvl="0" indent="0" algn="ctr" rtl="0">
                        <a:spcBef>
                          <a:spcPts val="0"/>
                        </a:spcBef>
                        <a:spcAft>
                          <a:spcPts val="0"/>
                        </a:spcAft>
                        <a:buNone/>
                      </a:pPr>
                      <a:r>
                        <a:rPr lang="en-GB">
                          <a:latin typeface="Avenir"/>
                          <a:ea typeface="Avenir"/>
                          <a:cs typeface="Avenir"/>
                          <a:sym typeface="Avenir"/>
                        </a:rPr>
                        <a:t>k</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x̄</a:t>
                      </a:r>
                      <a:r>
                        <a:rPr lang="en-GB" baseline="-25000">
                          <a:solidFill>
                            <a:schemeClr val="dk1"/>
                          </a:solidFill>
                          <a:latin typeface="Avenir"/>
                          <a:ea typeface="Avenir"/>
                          <a:cs typeface="Avenir"/>
                          <a:sym typeface="Avenir"/>
                        </a:rPr>
                        <a:t>k</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07"/>
          <p:cNvSpPr txBox="1">
            <a:spLocks noGrp="1"/>
          </p:cNvSpPr>
          <p:nvPr>
            <p:ph type="title"/>
          </p:nvPr>
        </p:nvSpPr>
        <p:spPr>
          <a:xfrm>
            <a:off x="422025" y="445025"/>
            <a:ext cx="741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Sampling distribution of sample mean </a:t>
            </a:r>
            <a:endParaRPr/>
          </a:p>
        </p:txBody>
      </p:sp>
      <p:sp>
        <p:nvSpPr>
          <p:cNvPr id="1627" name="Google Shape;1627;p207"/>
          <p:cNvSpPr txBox="1">
            <a:spLocks noGrp="1"/>
          </p:cNvSpPr>
          <p:nvPr>
            <p:ph type="body" idx="2"/>
          </p:nvPr>
        </p:nvSpPr>
        <p:spPr>
          <a:xfrm>
            <a:off x="422025" y="2065025"/>
            <a:ext cx="3928500" cy="1868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The mean of sampling distribution of sample mean is </a:t>
            </a:r>
            <a:r>
              <a:rPr lang="en-GB">
                <a:solidFill>
                  <a:schemeClr val="dk1"/>
                </a:solidFill>
              </a:rPr>
              <a:t>μ</a:t>
            </a:r>
            <a:r>
              <a:rPr lang="en-GB" sz="1400" baseline="-25000">
                <a:solidFill>
                  <a:schemeClr val="dk1"/>
                </a:solidFill>
              </a:rPr>
              <a:t>x̄</a:t>
            </a:r>
            <a:r>
              <a:rPr lang="en-GB">
                <a:solidFill>
                  <a:schemeClr val="dk1"/>
                </a:solidFill>
              </a:rPr>
              <a:t> </a:t>
            </a:r>
            <a:endParaRPr>
              <a:solidFill>
                <a:schemeClr val="dk1"/>
              </a:solidFill>
            </a:endParaRPr>
          </a:p>
          <a:p>
            <a:pPr marL="457200" lvl="0" indent="-330200" algn="l" rtl="0">
              <a:lnSpc>
                <a:spcPct val="100000"/>
              </a:lnSpc>
              <a:spcBef>
                <a:spcPts val="3000"/>
              </a:spcBef>
              <a:spcAft>
                <a:spcPts val="3000"/>
              </a:spcAft>
              <a:buClr>
                <a:schemeClr val="dk1"/>
              </a:buClr>
              <a:buSzPts val="1600"/>
              <a:buChar char="●"/>
            </a:pPr>
            <a:r>
              <a:rPr lang="en-GB">
                <a:solidFill>
                  <a:schemeClr val="dk1"/>
                </a:solidFill>
              </a:rPr>
              <a:t>The standard deviation of sampling distribution is σ/√n</a:t>
            </a:r>
            <a:endParaRPr/>
          </a:p>
        </p:txBody>
      </p:sp>
      <p:pic>
        <p:nvPicPr>
          <p:cNvPr id="1628" name="Google Shape;1628;p207"/>
          <p:cNvPicPr preferRelativeResize="0"/>
          <p:nvPr/>
        </p:nvPicPr>
        <p:blipFill>
          <a:blip r:embed="rId3">
            <a:alphaModFix/>
          </a:blip>
          <a:stretch>
            <a:fillRect/>
          </a:stretch>
        </p:blipFill>
        <p:spPr>
          <a:xfrm>
            <a:off x="4685075" y="2137150"/>
            <a:ext cx="3928500" cy="172385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208"/>
          <p:cNvSpPr txBox="1">
            <a:spLocks noGrp="1"/>
          </p:cNvSpPr>
          <p:nvPr>
            <p:ph type="body" idx="2"/>
          </p:nvPr>
        </p:nvSpPr>
        <p:spPr>
          <a:xfrm>
            <a:off x="480250" y="1782750"/>
            <a:ext cx="8399700" cy="15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 central limit states that for random samples of large size n (usually n &gt; 30) taken from a single population with mean µ and standard deviation σ, the sampling distribution of mean follows a normal distribution with mean µ and standard deviation σ/√n.</a:t>
            </a:r>
            <a:endParaRPr>
              <a:solidFill>
                <a:schemeClr val="dk1"/>
              </a:solidFill>
            </a:endParaRPr>
          </a:p>
          <a:p>
            <a:pPr marL="0" lvl="0" indent="0" algn="l" rtl="0">
              <a:spcBef>
                <a:spcPts val="1600"/>
              </a:spcBef>
              <a:spcAft>
                <a:spcPts val="1600"/>
              </a:spcAft>
              <a:buClr>
                <a:schemeClr val="dk1"/>
              </a:buClr>
              <a:buSzPts val="1100"/>
              <a:buFont typeface="Arial"/>
              <a:buNone/>
            </a:pPr>
            <a:endParaRPr>
              <a:solidFill>
                <a:schemeClr val="dk1"/>
              </a:solidFill>
            </a:endParaRPr>
          </a:p>
        </p:txBody>
      </p:sp>
      <p:sp>
        <p:nvSpPr>
          <p:cNvPr id="1634" name="Google Shape;1634;p208"/>
          <p:cNvSpPr txBox="1">
            <a:spLocks noGrp="1"/>
          </p:cNvSpPr>
          <p:nvPr>
            <p:ph type="subTitle" idx="1"/>
          </p:nvPr>
        </p:nvSpPr>
        <p:spPr>
          <a:xfrm>
            <a:off x="422025" y="974925"/>
            <a:ext cx="5341200" cy="47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t>Central limit theorem</a:t>
            </a:r>
            <a:endParaRPr/>
          </a:p>
        </p:txBody>
      </p:sp>
      <p:pic>
        <p:nvPicPr>
          <p:cNvPr id="1635" name="Google Shape;1635;p208"/>
          <p:cNvPicPr preferRelativeResize="0"/>
          <p:nvPr/>
        </p:nvPicPr>
        <p:blipFill rotWithShape="1">
          <a:blip r:embed="rId3">
            <a:alphaModFix/>
          </a:blip>
          <a:srcRect r="22281"/>
          <a:stretch/>
        </p:blipFill>
        <p:spPr>
          <a:xfrm>
            <a:off x="3283012" y="3586175"/>
            <a:ext cx="2577976" cy="6302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09"/>
          <p:cNvSpPr txBox="1">
            <a:spLocks noGrp="1"/>
          </p:cNvSpPr>
          <p:nvPr>
            <p:ph type="subTitle" idx="1"/>
          </p:nvPr>
        </p:nvSpPr>
        <p:spPr>
          <a:xfrm>
            <a:off x="422025" y="974925"/>
            <a:ext cx="5341200" cy="47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t>Central limit theorem</a:t>
            </a:r>
            <a:endParaRPr/>
          </a:p>
        </p:txBody>
      </p:sp>
      <p:pic>
        <p:nvPicPr>
          <p:cNvPr id="1641" name="Google Shape;1641;p209"/>
          <p:cNvPicPr preferRelativeResize="0"/>
          <p:nvPr/>
        </p:nvPicPr>
        <p:blipFill>
          <a:blip r:embed="rId3">
            <a:alphaModFix/>
          </a:blip>
          <a:stretch>
            <a:fillRect/>
          </a:stretch>
        </p:blipFill>
        <p:spPr>
          <a:xfrm>
            <a:off x="488225" y="1544600"/>
            <a:ext cx="8167849" cy="3308400"/>
          </a:xfrm>
          <a:prstGeom prst="rect">
            <a:avLst/>
          </a:prstGeom>
          <a:noFill/>
          <a:ln>
            <a:noFill/>
          </a:ln>
        </p:spPr>
      </p:pic>
      <p:cxnSp>
        <p:nvCxnSpPr>
          <p:cNvPr id="1642" name="Google Shape;1642;p209"/>
          <p:cNvCxnSpPr/>
          <p:nvPr/>
        </p:nvCxnSpPr>
        <p:spPr>
          <a:xfrm>
            <a:off x="4495949" y="1544600"/>
            <a:ext cx="0" cy="3308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10"/>
          <p:cNvSpPr txBox="1">
            <a:spLocks noGrp="1"/>
          </p:cNvSpPr>
          <p:nvPr>
            <p:ph type="title"/>
          </p:nvPr>
        </p:nvSpPr>
        <p:spPr>
          <a:xfrm>
            <a:off x="422025" y="445025"/>
            <a:ext cx="741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Proportion</a:t>
            </a:r>
            <a:endParaRPr/>
          </a:p>
        </p:txBody>
      </p:sp>
      <p:sp>
        <p:nvSpPr>
          <p:cNvPr id="1648" name="Google Shape;1648;p210"/>
          <p:cNvSpPr txBox="1">
            <a:spLocks noGrp="1"/>
          </p:cNvSpPr>
          <p:nvPr>
            <p:ph type="body" idx="2"/>
          </p:nvPr>
        </p:nvSpPr>
        <p:spPr>
          <a:xfrm>
            <a:off x="422025" y="1571700"/>
            <a:ext cx="8399700" cy="1865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solidFill>
                  <a:schemeClr val="dk1"/>
                </a:solidFill>
              </a:rPr>
              <a:t>Computed for a categorical variable</a:t>
            </a:r>
            <a:endParaRPr>
              <a:solidFill>
                <a:schemeClr val="dk1"/>
              </a:solidFill>
            </a:endParaRPr>
          </a:p>
          <a:p>
            <a:pPr marL="457200" lvl="0" indent="-330200" algn="l" rtl="0">
              <a:lnSpc>
                <a:spcPct val="100000"/>
              </a:lnSpc>
              <a:spcBef>
                <a:spcPts val="3000"/>
              </a:spcBef>
              <a:spcAft>
                <a:spcPts val="0"/>
              </a:spcAft>
              <a:buClr>
                <a:schemeClr val="dk1"/>
              </a:buClr>
              <a:buSzPts val="1600"/>
              <a:buChar char="●"/>
            </a:pPr>
            <a:r>
              <a:rPr lang="en-GB">
                <a:solidFill>
                  <a:schemeClr val="dk1"/>
                </a:solidFill>
              </a:rPr>
              <a:t>Proportion (p) is the ratio of the number of observations of the desired category to the total number of observations </a:t>
            </a:r>
            <a:endParaRPr>
              <a:solidFill>
                <a:schemeClr val="dk1"/>
              </a:solidFill>
            </a:endParaRPr>
          </a:p>
          <a:p>
            <a:pPr marL="457200" lvl="0" indent="-330200" algn="l" rtl="0">
              <a:lnSpc>
                <a:spcPct val="100000"/>
              </a:lnSpc>
              <a:spcBef>
                <a:spcPts val="3000"/>
              </a:spcBef>
              <a:spcAft>
                <a:spcPts val="3000"/>
              </a:spcAft>
              <a:buClr>
                <a:schemeClr val="dk1"/>
              </a:buClr>
              <a:buSzPts val="1600"/>
              <a:buChar char="●"/>
            </a:pPr>
            <a:r>
              <a:rPr lang="en-GB"/>
              <a:t>It is given by </a:t>
            </a:r>
            <a:endParaRPr/>
          </a:p>
        </p:txBody>
      </p:sp>
      <p:pic>
        <p:nvPicPr>
          <p:cNvPr id="1649" name="Google Shape;1649;p210"/>
          <p:cNvPicPr preferRelativeResize="0"/>
          <p:nvPr/>
        </p:nvPicPr>
        <p:blipFill>
          <a:blip r:embed="rId3">
            <a:alphaModFix/>
          </a:blip>
          <a:stretch>
            <a:fillRect/>
          </a:stretch>
        </p:blipFill>
        <p:spPr>
          <a:xfrm>
            <a:off x="3892975" y="3512975"/>
            <a:ext cx="1157336" cy="549750"/>
          </a:xfrm>
          <a:prstGeom prst="rect">
            <a:avLst/>
          </a:prstGeom>
          <a:noFill/>
          <a:ln>
            <a:noFill/>
          </a:ln>
        </p:spPr>
      </p:pic>
      <p:sp>
        <p:nvSpPr>
          <p:cNvPr id="1650" name="Google Shape;1650;p210"/>
          <p:cNvSpPr txBox="1">
            <a:spLocks noGrp="1"/>
          </p:cNvSpPr>
          <p:nvPr>
            <p:ph type="body" idx="2"/>
          </p:nvPr>
        </p:nvSpPr>
        <p:spPr>
          <a:xfrm>
            <a:off x="422025" y="4161825"/>
            <a:ext cx="83997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3000"/>
              </a:spcAft>
              <a:buNone/>
            </a:pPr>
            <a:r>
              <a:rPr lang="en-GB"/>
              <a:t>where x is the number of observations of the desired category and n is the total number of observations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Discrete random variable</a:t>
            </a:r>
            <a:endParaRPr/>
          </a:p>
        </p:txBody>
      </p:sp>
      <p:sp>
        <p:nvSpPr>
          <p:cNvPr id="597" name="Google Shape;597;p82"/>
          <p:cNvSpPr txBox="1">
            <a:spLocks noGrp="1"/>
          </p:cNvSpPr>
          <p:nvPr>
            <p:ph type="body" idx="2"/>
          </p:nvPr>
        </p:nvSpPr>
        <p:spPr>
          <a:xfrm>
            <a:off x="422025" y="1571700"/>
            <a:ext cx="8397900" cy="3353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Examples</a:t>
            </a:r>
            <a:endParaRPr>
              <a:solidFill>
                <a:schemeClr val="dk1"/>
              </a:solidFill>
            </a:endParaRPr>
          </a:p>
          <a:p>
            <a:pPr marL="457200" lvl="0" indent="-330200" algn="l" rtl="0">
              <a:lnSpc>
                <a:spcPct val="100000"/>
              </a:lnSpc>
              <a:spcBef>
                <a:spcPts val="2000"/>
              </a:spcBef>
              <a:spcAft>
                <a:spcPts val="0"/>
              </a:spcAft>
              <a:buClr>
                <a:schemeClr val="dk1"/>
              </a:buClr>
              <a:buSzPts val="1600"/>
              <a:buFont typeface="Avenir"/>
              <a:buChar char="●"/>
            </a:pPr>
            <a:r>
              <a:rPr lang="en-GB">
                <a:solidFill>
                  <a:schemeClr val="dk1"/>
                </a:solidFill>
              </a:rPr>
              <a:t>Let V : The number of pages in a document</a:t>
            </a:r>
            <a:br>
              <a:rPr lang="en-GB">
                <a:solidFill>
                  <a:schemeClr val="dk1"/>
                </a:solidFill>
              </a:rPr>
            </a:br>
            <a:r>
              <a:rPr lang="en-GB">
                <a:solidFill>
                  <a:schemeClr val="dk1"/>
                </a:solidFill>
              </a:rPr>
              <a:t>Ω = {1, 2, 3,....}</a:t>
            </a:r>
            <a:endParaRPr>
              <a:solidFill>
                <a:schemeClr val="dk1"/>
              </a:solidFill>
            </a:endParaRPr>
          </a:p>
          <a:p>
            <a:pPr marL="457200" lvl="0" indent="-330200" algn="l" rtl="0">
              <a:lnSpc>
                <a:spcPct val="100000"/>
              </a:lnSpc>
              <a:spcBef>
                <a:spcPts val="2000"/>
              </a:spcBef>
              <a:spcAft>
                <a:spcPts val="0"/>
              </a:spcAft>
              <a:buClr>
                <a:schemeClr val="dk1"/>
              </a:buClr>
              <a:buSzPts val="1600"/>
              <a:buFont typeface="Avenir"/>
              <a:buChar char="●"/>
            </a:pPr>
            <a:r>
              <a:rPr lang="en-GB">
                <a:solidFill>
                  <a:schemeClr val="dk1"/>
                </a:solidFill>
              </a:rPr>
              <a:t>Let X: The number of views for a youtube video</a:t>
            </a:r>
            <a:br>
              <a:rPr lang="en-GB">
                <a:solidFill>
                  <a:schemeClr val="dk1"/>
                </a:solidFill>
              </a:rPr>
            </a:br>
            <a:r>
              <a:rPr lang="en-GB">
                <a:solidFill>
                  <a:schemeClr val="dk1"/>
                </a:solidFill>
              </a:rPr>
              <a:t>Ω = {0, 1, 2, 3,... }</a:t>
            </a:r>
            <a:endParaRPr>
              <a:solidFill>
                <a:schemeClr val="dk1"/>
              </a:solidFill>
            </a:endParaRPr>
          </a:p>
          <a:p>
            <a:pPr marL="457200" lvl="0" indent="-317500" algn="l" rtl="0">
              <a:lnSpc>
                <a:spcPct val="100000"/>
              </a:lnSpc>
              <a:spcBef>
                <a:spcPts val="2000"/>
              </a:spcBef>
              <a:spcAft>
                <a:spcPts val="0"/>
              </a:spcAft>
              <a:buClr>
                <a:schemeClr val="dk1"/>
              </a:buClr>
              <a:buSzPts val="1400"/>
              <a:buFont typeface="Arial"/>
              <a:buChar char="●"/>
            </a:pPr>
            <a:r>
              <a:rPr lang="en-GB">
                <a:solidFill>
                  <a:schemeClr val="dk1"/>
                </a:solidFill>
              </a:rPr>
              <a:t>Let U: The size of the shirt available</a:t>
            </a:r>
            <a:br>
              <a:rPr lang="en-GB">
                <a:solidFill>
                  <a:schemeClr val="dk1"/>
                </a:solidFill>
              </a:rPr>
            </a:br>
            <a:r>
              <a:rPr lang="en-GB">
                <a:solidFill>
                  <a:schemeClr val="dk1"/>
                </a:solidFill>
              </a:rPr>
              <a:t>Ω = {XS, S, M, L, XL}</a:t>
            </a:r>
            <a:endParaRPr>
              <a:solidFill>
                <a:schemeClr val="dk1"/>
              </a:solidFill>
            </a:endParaRPr>
          </a:p>
          <a:p>
            <a:pPr marL="0" lvl="0" indent="0" algn="l" rtl="0">
              <a:lnSpc>
                <a:spcPct val="100000"/>
              </a:lnSpc>
              <a:spcBef>
                <a:spcPts val="2000"/>
              </a:spcBef>
              <a:spcAft>
                <a:spcPts val="2000"/>
              </a:spcAft>
              <a:buNone/>
            </a:pPr>
            <a:r>
              <a:rPr lang="en-GB">
                <a:solidFill>
                  <a:schemeClr val="dk1"/>
                </a:solidFill>
              </a:rPr>
              <a:t>Note that random variables take values only from the set of whole numbers and are thus discrete random variables</a:t>
            </a:r>
            <a:endParaRPr/>
          </a:p>
        </p:txBody>
      </p:sp>
    </p:spTree>
    <p:extLst>
      <p:ext uri="{BB962C8B-B14F-4D97-AF65-F5344CB8AC3E}">
        <p14:creationId xmlns:p14="http://schemas.microsoft.com/office/powerpoint/2010/main" val="42831143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211"/>
          <p:cNvSpPr txBox="1">
            <a:spLocks noGrp="1"/>
          </p:cNvSpPr>
          <p:nvPr>
            <p:ph type="title"/>
          </p:nvPr>
        </p:nvSpPr>
        <p:spPr>
          <a:xfrm>
            <a:off x="422025" y="445025"/>
            <a:ext cx="741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Sample proportion</a:t>
            </a:r>
            <a:endParaRPr/>
          </a:p>
        </p:txBody>
      </p:sp>
      <p:pic>
        <p:nvPicPr>
          <p:cNvPr id="1656" name="Google Shape;1656;p211" descr="\overline{p}" title="MathEquation,#000000"/>
          <p:cNvPicPr preferRelativeResize="0"/>
          <p:nvPr/>
        </p:nvPicPr>
        <p:blipFill>
          <a:blip r:embed="rId3">
            <a:alphaModFix/>
          </a:blip>
          <a:stretch>
            <a:fillRect/>
          </a:stretch>
        </p:blipFill>
        <p:spPr>
          <a:xfrm>
            <a:off x="7582250" y="2519200"/>
            <a:ext cx="109000" cy="220849"/>
          </a:xfrm>
          <a:prstGeom prst="rect">
            <a:avLst/>
          </a:prstGeom>
          <a:noFill/>
          <a:ln>
            <a:noFill/>
          </a:ln>
        </p:spPr>
      </p:pic>
      <p:pic>
        <p:nvPicPr>
          <p:cNvPr id="1657" name="Google Shape;1657;p211" descr="\overline{p}" title="MathEquation,#000000"/>
          <p:cNvPicPr preferRelativeResize="0"/>
          <p:nvPr/>
        </p:nvPicPr>
        <p:blipFill>
          <a:blip r:embed="rId3">
            <a:alphaModFix/>
          </a:blip>
          <a:stretch>
            <a:fillRect/>
          </a:stretch>
        </p:blipFill>
        <p:spPr>
          <a:xfrm>
            <a:off x="7582250" y="2904525"/>
            <a:ext cx="109000" cy="220849"/>
          </a:xfrm>
          <a:prstGeom prst="rect">
            <a:avLst/>
          </a:prstGeom>
          <a:noFill/>
          <a:ln>
            <a:noFill/>
          </a:ln>
        </p:spPr>
      </p:pic>
      <p:pic>
        <p:nvPicPr>
          <p:cNvPr id="1658" name="Google Shape;1658;p211" descr="\overline{p}" title="MathEquation,#000000"/>
          <p:cNvPicPr preferRelativeResize="0"/>
          <p:nvPr/>
        </p:nvPicPr>
        <p:blipFill>
          <a:blip r:embed="rId3">
            <a:alphaModFix/>
          </a:blip>
          <a:stretch>
            <a:fillRect/>
          </a:stretch>
        </p:blipFill>
        <p:spPr>
          <a:xfrm>
            <a:off x="7582250" y="3289850"/>
            <a:ext cx="109000" cy="220849"/>
          </a:xfrm>
          <a:prstGeom prst="rect">
            <a:avLst/>
          </a:prstGeom>
          <a:noFill/>
          <a:ln>
            <a:noFill/>
          </a:ln>
        </p:spPr>
      </p:pic>
      <p:pic>
        <p:nvPicPr>
          <p:cNvPr id="1659" name="Google Shape;1659;p211" descr="\overline{p}" title="MathEquation,#000000"/>
          <p:cNvPicPr preferRelativeResize="0"/>
          <p:nvPr/>
        </p:nvPicPr>
        <p:blipFill>
          <a:blip r:embed="rId3">
            <a:alphaModFix/>
          </a:blip>
          <a:stretch>
            <a:fillRect/>
          </a:stretch>
        </p:blipFill>
        <p:spPr>
          <a:xfrm>
            <a:off x="7582250" y="4060500"/>
            <a:ext cx="109000" cy="220849"/>
          </a:xfrm>
          <a:prstGeom prst="rect">
            <a:avLst/>
          </a:prstGeom>
          <a:noFill/>
          <a:ln>
            <a:noFill/>
          </a:ln>
        </p:spPr>
      </p:pic>
      <p:sp>
        <p:nvSpPr>
          <p:cNvPr id="1660" name="Google Shape;1660;p211"/>
          <p:cNvSpPr txBox="1">
            <a:spLocks noGrp="1"/>
          </p:cNvSpPr>
          <p:nvPr>
            <p:ph type="body" idx="2"/>
          </p:nvPr>
        </p:nvSpPr>
        <p:spPr>
          <a:xfrm>
            <a:off x="422025" y="1605050"/>
            <a:ext cx="4614300" cy="3099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The sample proportion is an estimate of the population proportion</a:t>
            </a:r>
            <a:endParaRPr>
              <a:solidFill>
                <a:schemeClr val="dk1"/>
              </a:solidFill>
            </a:endParaRPr>
          </a:p>
          <a:p>
            <a:pPr marL="457200" lvl="0" indent="-330200" algn="l" rtl="0">
              <a:lnSpc>
                <a:spcPct val="100000"/>
              </a:lnSpc>
              <a:spcBef>
                <a:spcPts val="2800"/>
              </a:spcBef>
              <a:spcAft>
                <a:spcPts val="0"/>
              </a:spcAft>
              <a:buClr>
                <a:schemeClr val="dk1"/>
              </a:buClr>
              <a:buSzPts val="1600"/>
              <a:buChar char="●"/>
            </a:pPr>
            <a:r>
              <a:rPr lang="en-GB">
                <a:solidFill>
                  <a:schemeClr val="dk1"/>
                </a:solidFill>
              </a:rPr>
              <a:t>Like the sampling distribution of mean is obtained from samples, the sampling distribution for proportions can also be </a:t>
            </a:r>
            <a:r>
              <a:rPr lang="en-GB"/>
              <a:t>obtained </a:t>
            </a:r>
            <a:endParaRPr/>
          </a:p>
          <a:p>
            <a:pPr marL="457200" lvl="0" indent="-330200" algn="l" rtl="0">
              <a:lnSpc>
                <a:spcPct val="100000"/>
              </a:lnSpc>
              <a:spcBef>
                <a:spcPts val="2800"/>
              </a:spcBef>
              <a:spcAft>
                <a:spcPts val="0"/>
              </a:spcAft>
              <a:buClr>
                <a:schemeClr val="dk1"/>
              </a:buClr>
              <a:buSzPts val="1600"/>
              <a:buChar char="●"/>
            </a:pPr>
            <a:r>
              <a:rPr lang="en-GB">
                <a:solidFill>
                  <a:schemeClr val="dk1"/>
                </a:solidFill>
              </a:rPr>
              <a:t>The set of sample proportions</a:t>
            </a:r>
            <a:r>
              <a:rPr lang="en-GB" sz="1400">
                <a:solidFill>
                  <a:schemeClr val="dk1"/>
                </a:solidFill>
              </a:rPr>
              <a:t> </a:t>
            </a:r>
            <a:r>
              <a:rPr lang="en-GB">
                <a:solidFill>
                  <a:schemeClr val="dk1"/>
                </a:solidFill>
              </a:rPr>
              <a:t>are the</a:t>
            </a:r>
            <a:r>
              <a:rPr lang="en-GB" sz="1400">
                <a:solidFill>
                  <a:schemeClr val="dk1"/>
                </a:solidFill>
              </a:rPr>
              <a:t> </a:t>
            </a:r>
            <a:r>
              <a:rPr lang="en-GB">
                <a:solidFill>
                  <a:schemeClr val="dk1"/>
                </a:solidFill>
              </a:rPr>
              <a:t>observations for the sampling distribution of the sample proportion</a:t>
            </a:r>
            <a:endParaRPr/>
          </a:p>
        </p:txBody>
      </p:sp>
      <p:graphicFrame>
        <p:nvGraphicFramePr>
          <p:cNvPr id="1661" name="Google Shape;1661;p211"/>
          <p:cNvGraphicFramePr/>
          <p:nvPr/>
        </p:nvGraphicFramePr>
        <p:xfrm>
          <a:off x="5459000" y="1819925"/>
          <a:ext cx="2998400" cy="2591445"/>
        </p:xfrm>
        <a:graphic>
          <a:graphicData uri="http://schemas.openxmlformats.org/drawingml/2006/table">
            <a:tbl>
              <a:tblPr>
                <a:noFill/>
                <a:tableStyleId>{752DB110-38DB-4DD5-ACF8-180C5AEF61A4}</a:tableStyleId>
              </a:tblPr>
              <a:tblGrid>
                <a:gridCol w="1499200">
                  <a:extLst>
                    <a:ext uri="{9D8B030D-6E8A-4147-A177-3AD203B41FA5}">
                      <a16:colId xmlns:a16="http://schemas.microsoft.com/office/drawing/2014/main" val="20000"/>
                    </a:ext>
                  </a:extLst>
                </a:gridCol>
                <a:gridCol w="1499200">
                  <a:extLst>
                    <a:ext uri="{9D8B030D-6E8A-4147-A177-3AD203B41FA5}">
                      <a16:colId xmlns:a16="http://schemas.microsoft.com/office/drawing/2014/main" val="20001"/>
                    </a:ext>
                  </a:extLst>
                </a:gridCol>
              </a:tblGrid>
              <a:tr h="396375">
                <a:tc>
                  <a:txBody>
                    <a:bodyPr/>
                    <a:lstStyle/>
                    <a:p>
                      <a:pPr marL="0" lvl="0" indent="0" algn="ctr" rtl="0">
                        <a:spcBef>
                          <a:spcPts val="0"/>
                        </a:spcBef>
                        <a:spcAft>
                          <a:spcPts val="0"/>
                        </a:spcAft>
                        <a:buNone/>
                      </a:pPr>
                      <a:r>
                        <a:rPr lang="en-GB">
                          <a:latin typeface="Avenir"/>
                          <a:ea typeface="Avenir"/>
                          <a:cs typeface="Avenir"/>
                          <a:sym typeface="Avenir"/>
                        </a:rPr>
                        <a:t>Sample No</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Sample Proportion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375">
                <a:tc>
                  <a:txBody>
                    <a:bodyPr/>
                    <a:lstStyle/>
                    <a:p>
                      <a:pPr marL="0" lvl="0" indent="0" algn="ctr" rtl="0">
                        <a:spcBef>
                          <a:spcPts val="0"/>
                        </a:spcBef>
                        <a:spcAft>
                          <a:spcPts val="0"/>
                        </a:spcAft>
                        <a:buNone/>
                      </a:pPr>
                      <a:r>
                        <a:rPr lang="en-GB">
                          <a:latin typeface="Avenir"/>
                          <a:ea typeface="Avenir"/>
                          <a:cs typeface="Avenir"/>
                          <a:sym typeface="Avenir"/>
                        </a:rPr>
                        <a:t>1</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aseline="-25000">
                          <a:latin typeface="Avenir"/>
                          <a:ea typeface="Avenir"/>
                          <a:cs typeface="Avenir"/>
                          <a:sym typeface="Avenir"/>
                        </a:rPr>
                        <a:t>1</a:t>
                      </a:r>
                      <a:endParaRPr baseline="-25000">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375">
                <a:tc>
                  <a:txBody>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aseline="-25000">
                          <a:solidFill>
                            <a:schemeClr val="dk1"/>
                          </a:solidFill>
                          <a:latin typeface="Avenir"/>
                          <a:ea typeface="Avenir"/>
                          <a:cs typeface="Avenir"/>
                          <a:sym typeface="Avenir"/>
                        </a:rPr>
                        <a:t>2</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375">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aseline="-25000">
                          <a:solidFill>
                            <a:schemeClr val="dk1"/>
                          </a:solidFill>
                          <a:latin typeface="Avenir"/>
                          <a:ea typeface="Avenir"/>
                          <a:cs typeface="Avenir"/>
                          <a:sym typeface="Avenir"/>
                        </a:rPr>
                        <a:t>3</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375">
                <a:tc>
                  <a:txBody>
                    <a:bodyPr/>
                    <a:lstStyle/>
                    <a:p>
                      <a:pPr marL="0" lvl="0" indent="0" algn="ctr" rtl="0">
                        <a:spcBef>
                          <a:spcPts val="0"/>
                        </a:spcBef>
                        <a:spcAft>
                          <a:spcPts val="0"/>
                        </a:spcAft>
                        <a:buNone/>
                      </a:pPr>
                      <a:r>
                        <a:rPr lang="en-GB">
                          <a:latin typeface="Avenir"/>
                          <a:ea typeface="Avenir"/>
                          <a:cs typeface="Avenir"/>
                          <a:sym typeface="Avenir"/>
                        </a:rPr>
                        <a: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96375">
                <a:tc>
                  <a:txBody>
                    <a:bodyPr/>
                    <a:lstStyle/>
                    <a:p>
                      <a:pPr marL="0" lvl="0" indent="0" algn="ctr" rtl="0">
                        <a:spcBef>
                          <a:spcPts val="0"/>
                        </a:spcBef>
                        <a:spcAft>
                          <a:spcPts val="0"/>
                        </a:spcAft>
                        <a:buNone/>
                      </a:pPr>
                      <a:r>
                        <a:rPr lang="en-GB">
                          <a:latin typeface="Avenir"/>
                          <a:ea typeface="Avenir"/>
                          <a:cs typeface="Avenir"/>
                          <a:sym typeface="Avenir"/>
                        </a:rPr>
                        <a:t>k</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aseline="-25000">
                          <a:solidFill>
                            <a:schemeClr val="dk1"/>
                          </a:solidFill>
                          <a:latin typeface="Avenir"/>
                          <a:ea typeface="Avenir"/>
                          <a:cs typeface="Avenir"/>
                          <a:sym typeface="Avenir"/>
                        </a:rPr>
                        <a:t>k</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212"/>
          <p:cNvSpPr txBox="1">
            <a:spLocks noGrp="1"/>
          </p:cNvSpPr>
          <p:nvPr>
            <p:ph type="title"/>
          </p:nvPr>
        </p:nvSpPr>
        <p:spPr>
          <a:xfrm>
            <a:off x="422025" y="445025"/>
            <a:ext cx="741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Sampling distribution of sample proportion</a:t>
            </a:r>
            <a:endParaRPr/>
          </a:p>
        </p:txBody>
      </p:sp>
      <p:sp>
        <p:nvSpPr>
          <p:cNvPr id="1667" name="Google Shape;1667;p212"/>
          <p:cNvSpPr txBox="1">
            <a:spLocks noGrp="1"/>
          </p:cNvSpPr>
          <p:nvPr>
            <p:ph type="body" idx="2"/>
          </p:nvPr>
        </p:nvSpPr>
        <p:spPr>
          <a:xfrm>
            <a:off x="372150" y="1540775"/>
            <a:ext cx="8399700" cy="3018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For a SRS from a large population, X follows Binomial distribution representing the number of observations of desired category in the sample</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Let the sample size be n, which is a constant</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For Y = X/n, P(Y = y) = P(X/n = x/n) is same as P(X=x). i.e. P(x/n) = P(x)</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We have E(  ) = p </a:t>
            </a:r>
            <a:br>
              <a:rPr lang="en-GB">
                <a:solidFill>
                  <a:schemeClr val="dk1"/>
                </a:solidFill>
              </a:rPr>
            </a:br>
            <a:r>
              <a:rPr lang="en-GB" sz="1400">
                <a:solidFill>
                  <a:schemeClr val="dk1"/>
                </a:solidFill>
              </a:rPr>
              <a:t>Where    is the sample proportion and p is the population proportion</a:t>
            </a:r>
            <a:endParaRPr>
              <a:solidFill>
                <a:schemeClr val="dk1"/>
              </a:solidFill>
            </a:endParaRPr>
          </a:p>
          <a:p>
            <a:pPr marL="457200" lvl="0" indent="-330200" algn="l" rtl="0">
              <a:lnSpc>
                <a:spcPct val="100000"/>
              </a:lnSpc>
              <a:spcBef>
                <a:spcPts val="2000"/>
              </a:spcBef>
              <a:spcAft>
                <a:spcPts val="0"/>
              </a:spcAft>
              <a:buClr>
                <a:schemeClr val="dk1"/>
              </a:buClr>
              <a:buSzPts val="1600"/>
              <a:buChar char="●"/>
            </a:pPr>
            <a:r>
              <a:rPr lang="en-GB">
                <a:solidFill>
                  <a:schemeClr val="dk1"/>
                </a:solidFill>
              </a:rPr>
              <a:t>For np ≥ 5 and n(1 - p) ≥ 5,  follows normal distribution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p:txBody>
      </p:sp>
      <p:pic>
        <p:nvPicPr>
          <p:cNvPr id="1668" name="Google Shape;1668;p212" descr="\overline{p}" title="MathEquation,#000000"/>
          <p:cNvPicPr preferRelativeResize="0"/>
          <p:nvPr/>
        </p:nvPicPr>
        <p:blipFill>
          <a:blip r:embed="rId3">
            <a:alphaModFix/>
          </a:blip>
          <a:stretch>
            <a:fillRect/>
          </a:stretch>
        </p:blipFill>
        <p:spPr>
          <a:xfrm>
            <a:off x="1490400" y="3625800"/>
            <a:ext cx="109000" cy="220849"/>
          </a:xfrm>
          <a:prstGeom prst="rect">
            <a:avLst/>
          </a:prstGeom>
          <a:noFill/>
          <a:ln>
            <a:noFill/>
          </a:ln>
        </p:spPr>
      </p:pic>
      <p:pic>
        <p:nvPicPr>
          <p:cNvPr id="1669" name="Google Shape;1669;p212" descr="\overline{p}" title="MathEquation,#000000"/>
          <p:cNvPicPr preferRelativeResize="0"/>
          <p:nvPr/>
        </p:nvPicPr>
        <p:blipFill>
          <a:blip r:embed="rId3">
            <a:alphaModFix/>
          </a:blip>
          <a:stretch>
            <a:fillRect/>
          </a:stretch>
        </p:blipFill>
        <p:spPr>
          <a:xfrm>
            <a:off x="1944000" y="3363600"/>
            <a:ext cx="109000" cy="220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21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a:p>
        </p:txBody>
      </p:sp>
      <p:sp>
        <p:nvSpPr>
          <p:cNvPr id="1675" name="Google Shape;1675;p213"/>
          <p:cNvSpPr txBox="1"/>
          <p:nvPr/>
        </p:nvSpPr>
        <p:spPr>
          <a:xfrm>
            <a:off x="540000" y="1607325"/>
            <a:ext cx="8208300" cy="2957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GB" sz="1600">
                <a:latin typeface="Avenir"/>
                <a:ea typeface="Avenir"/>
                <a:cs typeface="Avenir"/>
                <a:sym typeface="Avenir"/>
              </a:rPr>
              <a:t>The parameter describes the population and the statistic describes the sample</a:t>
            </a:r>
            <a:endParaRPr sz="1600">
              <a:latin typeface="Avenir"/>
              <a:ea typeface="Avenir"/>
              <a:cs typeface="Avenir"/>
              <a:sym typeface="Avenir"/>
            </a:endParaRPr>
          </a:p>
          <a:p>
            <a:pPr marL="457200" lvl="0" indent="-330200" algn="l" rtl="0">
              <a:spcBef>
                <a:spcPts val="2000"/>
              </a:spcBef>
              <a:spcAft>
                <a:spcPts val="0"/>
              </a:spcAft>
              <a:buSzPts val="1600"/>
              <a:buFont typeface="Avenir"/>
              <a:buChar char="●"/>
            </a:pPr>
            <a:r>
              <a:rPr lang="en-GB" sz="1600">
                <a:latin typeface="Avenir"/>
                <a:ea typeface="Avenir"/>
                <a:cs typeface="Avenir"/>
                <a:sym typeface="Avenir"/>
              </a:rPr>
              <a:t>There are different notations for population parameter and sample statistic</a:t>
            </a:r>
            <a:endParaRPr sz="1600">
              <a:latin typeface="Avenir"/>
              <a:ea typeface="Avenir"/>
              <a:cs typeface="Avenir"/>
              <a:sym typeface="Avenir"/>
            </a:endParaRPr>
          </a:p>
          <a:p>
            <a:pPr marL="457200" lvl="0" indent="-330200" algn="l" rtl="0">
              <a:spcBef>
                <a:spcPts val="2000"/>
              </a:spcBef>
              <a:spcAft>
                <a:spcPts val="0"/>
              </a:spcAft>
              <a:buSzPts val="1600"/>
              <a:buFont typeface="Avenir"/>
              <a:buChar char="●"/>
            </a:pPr>
            <a:r>
              <a:rPr lang="en-GB" sz="1600">
                <a:latin typeface="Avenir"/>
                <a:ea typeface="Avenir"/>
                <a:cs typeface="Avenir"/>
                <a:sym typeface="Avenir"/>
              </a:rPr>
              <a:t>Sampling distribution is the distribution associated with sample statistic</a:t>
            </a:r>
            <a:endParaRPr sz="1600">
              <a:latin typeface="Avenir"/>
              <a:ea typeface="Avenir"/>
              <a:cs typeface="Avenir"/>
              <a:sym typeface="Avenir"/>
            </a:endParaRPr>
          </a:p>
          <a:p>
            <a:pPr marL="457200" lvl="0" indent="-330200" algn="l" rtl="0">
              <a:spcBef>
                <a:spcPts val="2000"/>
              </a:spcBef>
              <a:spcAft>
                <a:spcPts val="0"/>
              </a:spcAft>
              <a:buSzPts val="1600"/>
              <a:buFont typeface="Avenir"/>
              <a:buChar char="●"/>
            </a:pPr>
            <a:r>
              <a:rPr lang="en-GB" sz="1600">
                <a:latin typeface="Avenir"/>
                <a:ea typeface="Avenir"/>
                <a:cs typeface="Avenir"/>
                <a:sym typeface="Avenir"/>
              </a:rPr>
              <a:t>Sampling distribution of the sample mean follows normal distribution with mean </a:t>
            </a:r>
            <a:r>
              <a:rPr lang="en-GB" sz="1600">
                <a:solidFill>
                  <a:schemeClr val="dk1"/>
                </a:solidFill>
                <a:latin typeface="Avenir"/>
                <a:ea typeface="Avenir"/>
                <a:cs typeface="Avenir"/>
                <a:sym typeface="Avenir"/>
              </a:rPr>
              <a:t>μ</a:t>
            </a:r>
            <a:r>
              <a:rPr lang="en-GB" baseline="-25000">
                <a:solidFill>
                  <a:schemeClr val="dk1"/>
                </a:solidFill>
                <a:latin typeface="Avenir"/>
                <a:ea typeface="Avenir"/>
                <a:cs typeface="Avenir"/>
                <a:sym typeface="Avenir"/>
              </a:rPr>
              <a:t>x̄</a:t>
            </a:r>
            <a:r>
              <a:rPr lang="en-GB" sz="1600">
                <a:solidFill>
                  <a:schemeClr val="dk1"/>
                </a:solidFill>
                <a:latin typeface="Avenir"/>
                <a:ea typeface="Avenir"/>
                <a:cs typeface="Avenir"/>
                <a:sym typeface="Avenir"/>
              </a:rPr>
              <a:t> and standard deviation σ/√n</a:t>
            </a:r>
            <a:endParaRPr sz="1600">
              <a:solidFill>
                <a:schemeClr val="dk1"/>
              </a:solidFill>
              <a:latin typeface="Avenir"/>
              <a:ea typeface="Avenir"/>
              <a:cs typeface="Avenir"/>
              <a:sym typeface="Avenir"/>
            </a:endParaRPr>
          </a:p>
          <a:p>
            <a:pPr marL="457200" lvl="0" indent="-330200" algn="l" rtl="0">
              <a:spcBef>
                <a:spcPts val="2000"/>
              </a:spcBef>
              <a:spcAft>
                <a:spcPts val="2000"/>
              </a:spcAft>
              <a:buClr>
                <a:schemeClr val="dk1"/>
              </a:buClr>
              <a:buSzPts val="1600"/>
              <a:buFont typeface="Avenir"/>
              <a:buChar char="●"/>
            </a:pPr>
            <a:r>
              <a:rPr lang="en-GB" sz="1600">
                <a:solidFill>
                  <a:schemeClr val="dk1"/>
                </a:solidFill>
                <a:latin typeface="Avenir"/>
                <a:ea typeface="Avenir"/>
                <a:cs typeface="Avenir"/>
                <a:sym typeface="Avenir"/>
              </a:rPr>
              <a:t>Proportion is calculated for the categorical variable</a:t>
            </a:r>
            <a:endParaRPr sz="1600">
              <a:solidFill>
                <a:schemeClr val="dk1"/>
              </a:solidFill>
              <a:latin typeface="Avenir"/>
              <a:ea typeface="Avenir"/>
              <a:cs typeface="Avenir"/>
              <a:sym typeface="Aveni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214"/>
          <p:cNvSpPr txBox="1"/>
          <p:nvPr/>
        </p:nvSpPr>
        <p:spPr>
          <a:xfrm>
            <a:off x="0" y="2226900"/>
            <a:ext cx="9144000" cy="4944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GB" sz="3000" b="0" i="0" u="none" strike="noStrike" cap="none">
                <a:latin typeface="Avenir"/>
                <a:ea typeface="Avenir"/>
                <a:cs typeface="Avenir"/>
                <a:sym typeface="Avenir"/>
              </a:rPr>
              <a:t>Thank You</a:t>
            </a:r>
            <a:endParaRPr sz="3000" b="0" i="0" u="none" strike="noStrike" cap="none">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127" y="2128352"/>
            <a:ext cx="2021727" cy="572700"/>
          </a:xfrm>
        </p:spPr>
        <p:txBody>
          <a:bodyPr/>
          <a:lstStyle/>
          <a:p>
            <a:r>
              <a:rPr lang="en-US" dirty="0" smtClean="0"/>
              <a:t>Appendix</a:t>
            </a:r>
            <a:endParaRPr lang="en-US" dirty="0"/>
          </a:p>
        </p:txBody>
      </p:sp>
    </p:spTree>
    <p:extLst>
      <p:ext uri="{BB962C8B-B14F-4D97-AF65-F5344CB8AC3E}">
        <p14:creationId xmlns:p14="http://schemas.microsoft.com/office/powerpoint/2010/main" val="10245635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116"/>
          <p:cNvPicPr preferRelativeResize="0"/>
          <p:nvPr/>
        </p:nvPicPr>
        <p:blipFill rotWithShape="1">
          <a:blip r:embed="rId3">
            <a:alphaModFix/>
          </a:blip>
          <a:srcRect t="2458" b="3715"/>
          <a:stretch/>
        </p:blipFill>
        <p:spPr>
          <a:xfrm>
            <a:off x="2555088" y="2172225"/>
            <a:ext cx="4033826" cy="2891299"/>
          </a:xfrm>
          <a:prstGeom prst="rect">
            <a:avLst/>
          </a:prstGeom>
          <a:noFill/>
          <a:ln>
            <a:noFill/>
          </a:ln>
        </p:spPr>
      </p:pic>
      <p:sp>
        <p:nvSpPr>
          <p:cNvPr id="856" name="Google Shape;856;p11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Binomial </a:t>
            </a:r>
            <a:r>
              <a:rPr lang="en-GB" dirty="0" smtClean="0"/>
              <a:t>distribution (A.1)</a:t>
            </a:r>
            <a:endParaRPr dirty="0"/>
          </a:p>
        </p:txBody>
      </p:sp>
      <p:sp>
        <p:nvSpPr>
          <p:cNvPr id="857" name="Google Shape;857;p116"/>
          <p:cNvSpPr txBox="1"/>
          <p:nvPr/>
        </p:nvSpPr>
        <p:spPr>
          <a:xfrm>
            <a:off x="422025" y="1571700"/>
            <a:ext cx="8399700" cy="774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a:latin typeface="Avenir"/>
                <a:ea typeface="Avenir"/>
                <a:cs typeface="Avenir"/>
                <a:sym typeface="Avenir"/>
              </a:rPr>
              <a:t>Steve has invested in a scheme. The following tree shows all the possibilities of how his investments may vary year to year over a period of three years</a:t>
            </a:r>
            <a:endParaRPr sz="1600">
              <a:latin typeface="Avenir"/>
              <a:ea typeface="Avenir"/>
              <a:cs typeface="Avenir"/>
              <a:sym typeface="Avenir"/>
            </a:endParaRPr>
          </a:p>
        </p:txBody>
      </p:sp>
    </p:spTree>
    <p:extLst>
      <p:ext uri="{BB962C8B-B14F-4D97-AF65-F5344CB8AC3E}">
        <p14:creationId xmlns:p14="http://schemas.microsoft.com/office/powerpoint/2010/main" val="6047835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1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Binomial distribution</a:t>
            </a:r>
            <a:endParaRPr/>
          </a:p>
        </p:txBody>
      </p:sp>
      <p:sp>
        <p:nvSpPr>
          <p:cNvPr id="863" name="Google Shape;863;p117"/>
          <p:cNvSpPr txBox="1"/>
          <p:nvPr/>
        </p:nvSpPr>
        <p:spPr>
          <a:xfrm>
            <a:off x="422025" y="1561300"/>
            <a:ext cx="8399700" cy="508500"/>
          </a:xfrm>
          <a:prstGeom prst="rect">
            <a:avLst/>
          </a:prstGeom>
          <a:noFill/>
          <a:ln>
            <a:noFill/>
          </a:ln>
        </p:spPr>
        <p:txBody>
          <a:bodyPr spcFirstLastPara="1" wrap="square" lIns="91425" tIns="91425" rIns="91425" bIns="91425" anchor="t" anchorCtr="0">
            <a:noAutofit/>
          </a:bodyPr>
          <a:lstStyle/>
          <a:p>
            <a:pPr marL="457200" marR="0" lvl="0" indent="-330200" algn="just" rtl="0">
              <a:lnSpc>
                <a:spcPct val="100000"/>
              </a:lnSpc>
              <a:spcBef>
                <a:spcPts val="0"/>
              </a:spcBef>
              <a:spcAft>
                <a:spcPts val="3000"/>
              </a:spcAft>
              <a:buSzPts val="1600"/>
              <a:buFont typeface="Avenir"/>
              <a:buChar char="●"/>
            </a:pPr>
            <a:r>
              <a:rPr lang="en-GB" sz="1600">
                <a:latin typeface="Avenir"/>
                <a:ea typeface="Avenir"/>
                <a:cs typeface="Avenir"/>
                <a:sym typeface="Avenir"/>
              </a:rPr>
              <a:t>Let X be the event of a change in the initial invested amount </a:t>
            </a:r>
            <a:endParaRPr sz="1600">
              <a:latin typeface="Avenir"/>
              <a:ea typeface="Avenir"/>
              <a:cs typeface="Avenir"/>
              <a:sym typeface="Avenir"/>
            </a:endParaRPr>
          </a:p>
        </p:txBody>
      </p:sp>
      <p:pic>
        <p:nvPicPr>
          <p:cNvPr id="864" name="Google Shape;864;p117"/>
          <p:cNvPicPr preferRelativeResize="0"/>
          <p:nvPr/>
        </p:nvPicPr>
        <p:blipFill>
          <a:blip r:embed="rId3">
            <a:alphaModFix/>
          </a:blip>
          <a:stretch>
            <a:fillRect/>
          </a:stretch>
        </p:blipFill>
        <p:spPr>
          <a:xfrm>
            <a:off x="4945550" y="2069789"/>
            <a:ext cx="3876175" cy="2961125"/>
          </a:xfrm>
          <a:prstGeom prst="rect">
            <a:avLst/>
          </a:prstGeom>
          <a:noFill/>
          <a:ln>
            <a:noFill/>
          </a:ln>
        </p:spPr>
      </p:pic>
      <p:sp>
        <p:nvSpPr>
          <p:cNvPr id="865" name="Google Shape;865;p117"/>
          <p:cNvSpPr txBox="1"/>
          <p:nvPr/>
        </p:nvSpPr>
        <p:spPr>
          <a:xfrm>
            <a:off x="422025" y="2201675"/>
            <a:ext cx="4348500" cy="25851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There is a profit with probability </a:t>
            </a:r>
            <a:r>
              <a:rPr lang="en-GB" sz="1600" i="1">
                <a:solidFill>
                  <a:schemeClr val="dk1"/>
                </a:solidFill>
                <a:latin typeface="Avenir"/>
                <a:ea typeface="Avenir"/>
                <a:cs typeface="Avenir"/>
                <a:sym typeface="Avenir"/>
              </a:rPr>
              <a:t>p</a:t>
            </a:r>
            <a:r>
              <a:rPr lang="en-GB" sz="1600">
                <a:solidFill>
                  <a:schemeClr val="dk1"/>
                </a:solidFill>
                <a:latin typeface="Avenir"/>
                <a:ea typeface="Avenir"/>
                <a:cs typeface="Avenir"/>
                <a:sym typeface="Avenir"/>
              </a:rPr>
              <a:t>, naturally the loss incurred will have the probability </a:t>
            </a:r>
            <a:r>
              <a:rPr lang="en-GB" sz="1600" i="1">
                <a:solidFill>
                  <a:schemeClr val="dk1"/>
                </a:solidFill>
                <a:latin typeface="Avenir"/>
                <a:ea typeface="Avenir"/>
                <a:cs typeface="Avenir"/>
                <a:sym typeface="Avenir"/>
              </a:rPr>
              <a:t>1-p = q</a:t>
            </a:r>
            <a:r>
              <a:rPr lang="en-GB" sz="1600">
                <a:solidFill>
                  <a:schemeClr val="dk1"/>
                </a:solidFill>
                <a:latin typeface="Avenir"/>
                <a:ea typeface="Avenir"/>
                <a:cs typeface="Avenir"/>
                <a:sym typeface="Avenir"/>
              </a:rPr>
              <a:t> (say)</a:t>
            </a:r>
            <a:endParaRPr sz="1600">
              <a:solidFill>
                <a:schemeClr val="dk1"/>
              </a:solidFill>
              <a:latin typeface="Avenir"/>
              <a:ea typeface="Avenir"/>
              <a:cs typeface="Avenir"/>
              <a:sym typeface="Avenir"/>
            </a:endParaRPr>
          </a:p>
          <a:p>
            <a:pPr marL="457200" lvl="0" indent="-330200" algn="just" rtl="0">
              <a:spcBef>
                <a:spcPts val="3000"/>
              </a:spcBef>
              <a:spcAft>
                <a:spcPts val="0"/>
              </a:spcAft>
              <a:buClr>
                <a:schemeClr val="dk1"/>
              </a:buClr>
              <a:buSzPts val="1600"/>
              <a:buFont typeface="Avenir"/>
              <a:buChar char="●"/>
            </a:pPr>
            <a:r>
              <a:rPr lang="en-GB" sz="1600">
                <a:latin typeface="Avenir"/>
                <a:ea typeface="Avenir"/>
                <a:cs typeface="Avenir"/>
                <a:sym typeface="Avenir"/>
              </a:rPr>
              <a:t>Let the probability of profit be 0.4 </a:t>
            </a:r>
            <a:br>
              <a:rPr lang="en-GB" sz="1600">
                <a:latin typeface="Avenir"/>
                <a:ea typeface="Avenir"/>
                <a:cs typeface="Avenir"/>
                <a:sym typeface="Avenir"/>
              </a:rPr>
            </a:br>
            <a:r>
              <a:rPr lang="en-GB" sz="1600">
                <a:latin typeface="Avenir"/>
                <a:ea typeface="Avenir"/>
                <a:cs typeface="Avenir"/>
                <a:sym typeface="Avenir"/>
              </a:rPr>
              <a:t>i.e. P( X = P) = p = 0.4</a:t>
            </a:r>
            <a:endParaRPr sz="1600">
              <a:latin typeface="Avenir"/>
              <a:ea typeface="Avenir"/>
              <a:cs typeface="Avenir"/>
              <a:sym typeface="Avenir"/>
            </a:endParaRPr>
          </a:p>
          <a:p>
            <a:pPr marL="457200" lvl="0" indent="-330200" algn="just" rtl="0">
              <a:spcBef>
                <a:spcPts val="3000"/>
              </a:spcBef>
              <a:spcAft>
                <a:spcPts val="3000"/>
              </a:spcAft>
              <a:buClr>
                <a:schemeClr val="dk1"/>
              </a:buClr>
              <a:buSzPts val="1600"/>
              <a:buFont typeface="Avenir"/>
              <a:buChar char="●"/>
            </a:pPr>
            <a:r>
              <a:rPr lang="en-GB" sz="1600">
                <a:solidFill>
                  <a:schemeClr val="dk1"/>
                </a:solidFill>
                <a:latin typeface="Avenir"/>
                <a:ea typeface="Avenir"/>
                <a:cs typeface="Avenir"/>
                <a:sym typeface="Avenir"/>
              </a:rPr>
              <a:t>Let the probability of loss be 0.6</a:t>
            </a:r>
            <a:br>
              <a:rPr lang="en-GB" sz="1600">
                <a:solidFill>
                  <a:schemeClr val="dk1"/>
                </a:solidFill>
                <a:latin typeface="Avenir"/>
                <a:ea typeface="Avenir"/>
                <a:cs typeface="Avenir"/>
                <a:sym typeface="Avenir"/>
              </a:rPr>
            </a:br>
            <a:r>
              <a:rPr lang="en-GB" sz="1600">
                <a:solidFill>
                  <a:schemeClr val="dk1"/>
                </a:solidFill>
                <a:latin typeface="Avenir"/>
                <a:ea typeface="Avenir"/>
                <a:cs typeface="Avenir"/>
                <a:sym typeface="Avenir"/>
              </a:rPr>
              <a:t>i.e. P( X = L) = 1 - p = 1- 0.4 = 0.6</a:t>
            </a:r>
            <a:endParaRPr sz="1600">
              <a:latin typeface="Avenir"/>
              <a:ea typeface="Avenir"/>
              <a:cs typeface="Avenir"/>
              <a:sym typeface="Avenir"/>
            </a:endParaRPr>
          </a:p>
        </p:txBody>
      </p:sp>
    </p:spTree>
    <p:extLst>
      <p:ext uri="{BB962C8B-B14F-4D97-AF65-F5344CB8AC3E}">
        <p14:creationId xmlns:p14="http://schemas.microsoft.com/office/powerpoint/2010/main" val="42885066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1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Binomial distribution</a:t>
            </a:r>
            <a:endParaRPr/>
          </a:p>
        </p:txBody>
      </p:sp>
      <p:sp>
        <p:nvSpPr>
          <p:cNvPr id="871" name="Google Shape;871;p118"/>
          <p:cNvSpPr txBox="1"/>
          <p:nvPr/>
        </p:nvSpPr>
        <p:spPr>
          <a:xfrm>
            <a:off x="422025" y="1561300"/>
            <a:ext cx="8399700" cy="45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3000"/>
              </a:spcAft>
              <a:buNone/>
            </a:pPr>
            <a:r>
              <a:rPr lang="en-GB" sz="1600">
                <a:latin typeface="Avenir"/>
                <a:ea typeface="Avenir"/>
                <a:cs typeface="Avenir"/>
                <a:sym typeface="Avenir"/>
              </a:rPr>
              <a:t>The probability of each of the possible scenarios is calculated as follows:</a:t>
            </a:r>
            <a:endParaRPr sz="1600">
              <a:latin typeface="Avenir"/>
              <a:ea typeface="Avenir"/>
              <a:cs typeface="Avenir"/>
              <a:sym typeface="Avenir"/>
            </a:endParaRPr>
          </a:p>
        </p:txBody>
      </p:sp>
      <p:pic>
        <p:nvPicPr>
          <p:cNvPr id="872" name="Google Shape;872;p118"/>
          <p:cNvPicPr preferRelativeResize="0"/>
          <p:nvPr/>
        </p:nvPicPr>
        <p:blipFill rotWithShape="1">
          <a:blip r:embed="rId3">
            <a:alphaModFix/>
          </a:blip>
          <a:srcRect t="2997"/>
          <a:stretch/>
        </p:blipFill>
        <p:spPr>
          <a:xfrm>
            <a:off x="422025" y="2069800"/>
            <a:ext cx="3996113" cy="2961125"/>
          </a:xfrm>
          <a:prstGeom prst="rect">
            <a:avLst/>
          </a:prstGeom>
          <a:noFill/>
          <a:ln>
            <a:noFill/>
          </a:ln>
        </p:spPr>
      </p:pic>
      <p:pic>
        <p:nvPicPr>
          <p:cNvPr id="873" name="Google Shape;873;p118"/>
          <p:cNvPicPr preferRelativeResize="0"/>
          <p:nvPr/>
        </p:nvPicPr>
        <p:blipFill>
          <a:blip r:embed="rId4">
            <a:alphaModFix/>
          </a:blip>
          <a:stretch>
            <a:fillRect/>
          </a:stretch>
        </p:blipFill>
        <p:spPr>
          <a:xfrm>
            <a:off x="5144711" y="2069800"/>
            <a:ext cx="3785014" cy="2961124"/>
          </a:xfrm>
          <a:prstGeom prst="rect">
            <a:avLst/>
          </a:prstGeom>
          <a:noFill/>
          <a:ln>
            <a:noFill/>
          </a:ln>
        </p:spPr>
      </p:pic>
    </p:spTree>
    <p:extLst>
      <p:ext uri="{BB962C8B-B14F-4D97-AF65-F5344CB8AC3E}">
        <p14:creationId xmlns:p14="http://schemas.microsoft.com/office/powerpoint/2010/main" val="13769405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1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Binomial distribution</a:t>
            </a:r>
            <a:endParaRPr/>
          </a:p>
        </p:txBody>
      </p:sp>
      <p:sp>
        <p:nvSpPr>
          <p:cNvPr id="879" name="Google Shape;879;p119"/>
          <p:cNvSpPr txBox="1"/>
          <p:nvPr/>
        </p:nvSpPr>
        <p:spPr>
          <a:xfrm>
            <a:off x="422025" y="1561300"/>
            <a:ext cx="8399700" cy="45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3000"/>
              </a:spcAft>
              <a:buNone/>
            </a:pPr>
            <a:r>
              <a:rPr lang="en-GB" sz="1600">
                <a:latin typeface="Avenir"/>
                <a:ea typeface="Avenir"/>
                <a:cs typeface="Avenir"/>
                <a:sym typeface="Avenir"/>
              </a:rPr>
              <a:t>We can easily tabulate these probabilities.</a:t>
            </a:r>
            <a:endParaRPr sz="1600">
              <a:latin typeface="Avenir"/>
              <a:ea typeface="Avenir"/>
              <a:cs typeface="Avenir"/>
              <a:sym typeface="Avenir"/>
            </a:endParaRPr>
          </a:p>
        </p:txBody>
      </p:sp>
      <p:pic>
        <p:nvPicPr>
          <p:cNvPr id="880" name="Google Shape;880;p119"/>
          <p:cNvPicPr preferRelativeResize="0"/>
          <p:nvPr/>
        </p:nvPicPr>
        <p:blipFill>
          <a:blip r:embed="rId3">
            <a:alphaModFix/>
          </a:blip>
          <a:stretch>
            <a:fillRect/>
          </a:stretch>
        </p:blipFill>
        <p:spPr>
          <a:xfrm>
            <a:off x="632011" y="2016400"/>
            <a:ext cx="3785014" cy="2961124"/>
          </a:xfrm>
          <a:prstGeom prst="rect">
            <a:avLst/>
          </a:prstGeom>
          <a:noFill/>
          <a:ln>
            <a:noFill/>
          </a:ln>
        </p:spPr>
      </p:pic>
      <p:graphicFrame>
        <p:nvGraphicFramePr>
          <p:cNvPr id="881" name="Google Shape;881;p119"/>
          <p:cNvGraphicFramePr/>
          <p:nvPr/>
        </p:nvGraphicFramePr>
        <p:xfrm>
          <a:off x="5169175" y="2403563"/>
          <a:ext cx="2905850" cy="2194410"/>
        </p:xfrm>
        <a:graphic>
          <a:graphicData uri="http://schemas.openxmlformats.org/drawingml/2006/table">
            <a:tbl>
              <a:tblPr>
                <a:noFill/>
                <a:tableStyleId>{752DB110-38DB-4DD5-ACF8-180C5AEF61A4}</a:tableStyleId>
              </a:tblPr>
              <a:tblGrid>
                <a:gridCol w="1452925">
                  <a:extLst>
                    <a:ext uri="{9D8B030D-6E8A-4147-A177-3AD203B41FA5}">
                      <a16:colId xmlns:a16="http://schemas.microsoft.com/office/drawing/2014/main" val="20000"/>
                    </a:ext>
                  </a:extLst>
                </a:gridCol>
                <a:gridCol w="14529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GB">
                          <a:latin typeface="Avenir"/>
                          <a:ea typeface="Avenir"/>
                          <a:cs typeface="Avenir"/>
                          <a:sym typeface="Avenir"/>
                        </a:rPr>
                        <a:t>Number of Profits</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Probability</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latin typeface="Avenir"/>
                          <a:ea typeface="Avenir"/>
                          <a:cs typeface="Avenir"/>
                          <a:sym typeface="Avenir"/>
                        </a:rPr>
                        <a:t>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0.216</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latin typeface="Avenir"/>
                          <a:ea typeface="Avenir"/>
                          <a:cs typeface="Avenir"/>
                          <a:sym typeface="Avenir"/>
                        </a:rPr>
                        <a:t>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0.144</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0.096</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0.064</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509297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2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Binomial distribution</a:t>
            </a:r>
            <a:endParaRPr/>
          </a:p>
        </p:txBody>
      </p:sp>
      <p:sp>
        <p:nvSpPr>
          <p:cNvPr id="887" name="Google Shape;887;p120"/>
          <p:cNvSpPr txBox="1"/>
          <p:nvPr/>
        </p:nvSpPr>
        <p:spPr>
          <a:xfrm>
            <a:off x="422025" y="1576800"/>
            <a:ext cx="8399700" cy="1155600"/>
          </a:xfrm>
          <a:prstGeom prst="rect">
            <a:avLst/>
          </a:prstGeom>
          <a:noFill/>
          <a:ln>
            <a:noFill/>
          </a:ln>
        </p:spPr>
        <p:txBody>
          <a:bodyPr spcFirstLastPara="1" wrap="square" lIns="91425" tIns="91425" rIns="91425" bIns="91425" anchor="t" anchorCtr="0">
            <a:noAutofit/>
          </a:bodyPr>
          <a:lstStyle/>
          <a:p>
            <a:pPr marL="457200" marR="0" lvl="0" indent="-330200" algn="just" rtl="0">
              <a:lnSpc>
                <a:spcPct val="100000"/>
              </a:lnSpc>
              <a:spcBef>
                <a:spcPts val="0"/>
              </a:spcBef>
              <a:spcAft>
                <a:spcPts val="0"/>
              </a:spcAft>
              <a:buSzPts val="1600"/>
              <a:buFont typeface="Avenir"/>
              <a:buChar char="●"/>
            </a:pPr>
            <a:r>
              <a:rPr lang="en-GB" sz="1600">
                <a:latin typeface="Avenir"/>
                <a:ea typeface="Avenir"/>
                <a:cs typeface="Avenir"/>
                <a:sym typeface="Avenir"/>
              </a:rPr>
              <a:t>It is based on the Bernoulli distribution</a:t>
            </a:r>
            <a:endParaRPr sz="1600">
              <a:latin typeface="Avenir"/>
              <a:ea typeface="Avenir"/>
              <a:cs typeface="Avenir"/>
              <a:sym typeface="Avenir"/>
            </a:endParaRPr>
          </a:p>
          <a:p>
            <a:pPr marL="457200" marR="0" lvl="0" indent="-330200" algn="just" rtl="0">
              <a:lnSpc>
                <a:spcPct val="100000"/>
              </a:lnSpc>
              <a:spcBef>
                <a:spcPts val="2000"/>
              </a:spcBef>
              <a:spcAft>
                <a:spcPts val="2000"/>
              </a:spcAft>
              <a:buSzPts val="1600"/>
              <a:buFont typeface="Avenir"/>
              <a:buChar char="●"/>
            </a:pPr>
            <a:r>
              <a:rPr lang="en-GB" sz="1600">
                <a:latin typeface="Avenir"/>
                <a:ea typeface="Avenir"/>
                <a:cs typeface="Avenir"/>
                <a:sym typeface="Avenir"/>
              </a:rPr>
              <a:t>A discrete random variable (X) taking values 0,1,2,...,n follows a binomial distribution if the p.m.f. of X is given as: </a:t>
            </a:r>
            <a:endParaRPr sz="1600">
              <a:latin typeface="Avenir"/>
              <a:ea typeface="Avenir"/>
              <a:cs typeface="Avenir"/>
              <a:sym typeface="Avenir"/>
            </a:endParaRPr>
          </a:p>
        </p:txBody>
      </p:sp>
      <p:sp>
        <p:nvSpPr>
          <p:cNvPr id="888" name="Google Shape;888;p120"/>
          <p:cNvSpPr txBox="1"/>
          <p:nvPr/>
        </p:nvSpPr>
        <p:spPr>
          <a:xfrm>
            <a:off x="422025" y="3735100"/>
            <a:ext cx="8399700" cy="10416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Avenir"/>
              <a:buChar char="●"/>
            </a:pPr>
            <a:r>
              <a:rPr lang="en-GB" sz="1600">
                <a:solidFill>
                  <a:schemeClr val="dk1"/>
                </a:solidFill>
                <a:latin typeface="Avenir"/>
                <a:ea typeface="Avenir"/>
                <a:cs typeface="Avenir"/>
                <a:sym typeface="Avenir"/>
              </a:rPr>
              <a:t>X follows binomial distribution with parameters </a:t>
            </a:r>
            <a:r>
              <a:rPr lang="en-GB" sz="1600" i="1">
                <a:solidFill>
                  <a:schemeClr val="dk1"/>
                </a:solidFill>
                <a:latin typeface="Avenir"/>
                <a:ea typeface="Avenir"/>
                <a:cs typeface="Avenir"/>
                <a:sym typeface="Avenir"/>
              </a:rPr>
              <a:t>n</a:t>
            </a:r>
            <a:r>
              <a:rPr lang="en-GB" sz="1600">
                <a:solidFill>
                  <a:schemeClr val="dk1"/>
                </a:solidFill>
                <a:latin typeface="Avenir"/>
                <a:ea typeface="Avenir"/>
                <a:cs typeface="Avenir"/>
                <a:sym typeface="Avenir"/>
              </a:rPr>
              <a:t> and </a:t>
            </a:r>
            <a:r>
              <a:rPr lang="en-GB" sz="1600" i="1">
                <a:solidFill>
                  <a:schemeClr val="dk1"/>
                </a:solidFill>
                <a:latin typeface="Avenir"/>
                <a:ea typeface="Avenir"/>
                <a:cs typeface="Avenir"/>
                <a:sym typeface="Avenir"/>
              </a:rPr>
              <a:t>p</a:t>
            </a:r>
            <a:r>
              <a:rPr lang="en-GB" sz="1600">
                <a:solidFill>
                  <a:schemeClr val="dk1"/>
                </a:solidFill>
                <a:latin typeface="Avenir"/>
                <a:ea typeface="Avenir"/>
                <a:cs typeface="Avenir"/>
                <a:sym typeface="Avenir"/>
              </a:rPr>
              <a:t>, i.e X ~ Binomial(n,p)</a:t>
            </a:r>
            <a:endParaRPr sz="1600">
              <a:latin typeface="Avenir"/>
              <a:ea typeface="Avenir"/>
              <a:cs typeface="Avenir"/>
              <a:sym typeface="Avenir"/>
            </a:endParaRPr>
          </a:p>
          <a:p>
            <a:pPr marL="457200" marR="0" lvl="0" indent="-330200" algn="just" rtl="0">
              <a:lnSpc>
                <a:spcPct val="100000"/>
              </a:lnSpc>
              <a:spcBef>
                <a:spcPts val="2000"/>
              </a:spcBef>
              <a:spcAft>
                <a:spcPts val="0"/>
              </a:spcAft>
              <a:buSzPts val="1600"/>
              <a:buFont typeface="Avenir"/>
              <a:buChar char="●"/>
            </a:pPr>
            <a:r>
              <a:rPr lang="en-GB" sz="1600" i="1">
                <a:latin typeface="Avenir"/>
                <a:ea typeface="Avenir"/>
                <a:cs typeface="Avenir"/>
                <a:sym typeface="Avenir"/>
              </a:rPr>
              <a:t>p</a:t>
            </a:r>
            <a:r>
              <a:rPr lang="en-GB" sz="1600">
                <a:latin typeface="Avenir"/>
                <a:ea typeface="Avenir"/>
                <a:cs typeface="Avenir"/>
                <a:sym typeface="Avenir"/>
              </a:rPr>
              <a:t> is the probability of success, </a:t>
            </a:r>
            <a:r>
              <a:rPr lang="en-GB" sz="1600" i="1">
                <a:latin typeface="Avenir"/>
                <a:ea typeface="Avenir"/>
                <a:cs typeface="Avenir"/>
                <a:sym typeface="Avenir"/>
              </a:rPr>
              <a:t>q </a:t>
            </a:r>
            <a:r>
              <a:rPr lang="en-GB" sz="1600">
                <a:latin typeface="Avenir"/>
                <a:ea typeface="Avenir"/>
                <a:cs typeface="Avenir"/>
                <a:sym typeface="Avenir"/>
              </a:rPr>
              <a:t>is the probability of failure and </a:t>
            </a:r>
            <a:r>
              <a:rPr lang="en-GB" sz="1600" i="1">
                <a:latin typeface="Avenir"/>
                <a:ea typeface="Avenir"/>
                <a:cs typeface="Avenir"/>
                <a:sym typeface="Avenir"/>
              </a:rPr>
              <a:t>n </a:t>
            </a:r>
            <a:r>
              <a:rPr lang="en-GB" sz="1600">
                <a:latin typeface="Avenir"/>
                <a:ea typeface="Avenir"/>
                <a:cs typeface="Avenir"/>
                <a:sym typeface="Avenir"/>
              </a:rPr>
              <a:t>is the number of times the experiment is conducted</a:t>
            </a:r>
            <a:endParaRPr sz="1600">
              <a:latin typeface="Avenir"/>
              <a:ea typeface="Avenir"/>
              <a:cs typeface="Avenir"/>
              <a:sym typeface="Avenir"/>
            </a:endParaRPr>
          </a:p>
        </p:txBody>
      </p:sp>
      <p:pic>
        <p:nvPicPr>
          <p:cNvPr id="889" name="Google Shape;889;p120"/>
          <p:cNvPicPr preferRelativeResize="0"/>
          <p:nvPr/>
        </p:nvPicPr>
        <p:blipFill>
          <a:blip r:embed="rId3">
            <a:alphaModFix/>
          </a:blip>
          <a:stretch>
            <a:fillRect/>
          </a:stretch>
        </p:blipFill>
        <p:spPr>
          <a:xfrm>
            <a:off x="2375663" y="2911625"/>
            <a:ext cx="3416856" cy="682660"/>
          </a:xfrm>
          <a:prstGeom prst="rect">
            <a:avLst/>
          </a:prstGeom>
          <a:noFill/>
          <a:ln>
            <a:noFill/>
          </a:ln>
        </p:spPr>
      </p:pic>
    </p:spTree>
    <p:extLst>
      <p:ext uri="{BB962C8B-B14F-4D97-AF65-F5344CB8AC3E}">
        <p14:creationId xmlns:p14="http://schemas.microsoft.com/office/powerpoint/2010/main" val="3250633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Continuous random variable</a:t>
            </a:r>
            <a:endParaRPr/>
          </a:p>
        </p:txBody>
      </p:sp>
      <p:sp>
        <p:nvSpPr>
          <p:cNvPr id="603" name="Google Shape;603;p83"/>
          <p:cNvSpPr txBox="1">
            <a:spLocks noGrp="1"/>
          </p:cNvSpPr>
          <p:nvPr>
            <p:ph type="body" idx="2"/>
          </p:nvPr>
        </p:nvSpPr>
        <p:spPr>
          <a:xfrm>
            <a:off x="422025" y="1571700"/>
            <a:ext cx="8397900" cy="1359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chemeClr val="dk1"/>
                </a:solidFill>
              </a:rPr>
              <a:t>A continuous random variable takes infinitely many values (within a specified range)</a:t>
            </a:r>
            <a:endParaRPr>
              <a:solidFill>
                <a:schemeClr val="dk1"/>
              </a:solidFill>
            </a:endParaRPr>
          </a:p>
          <a:p>
            <a:pPr marL="457200" lvl="0" indent="-330200" algn="l" rtl="0">
              <a:lnSpc>
                <a:spcPct val="150000"/>
              </a:lnSpc>
              <a:spcBef>
                <a:spcPts val="3000"/>
              </a:spcBef>
              <a:spcAft>
                <a:spcPts val="0"/>
              </a:spcAft>
              <a:buClr>
                <a:schemeClr val="dk1"/>
              </a:buClr>
              <a:buSzPts val="1600"/>
              <a:buFont typeface="Avenir"/>
              <a:buChar char="●"/>
            </a:pPr>
            <a:r>
              <a:rPr lang="en-GB">
                <a:solidFill>
                  <a:schemeClr val="dk1"/>
                </a:solidFill>
              </a:rPr>
              <a:t>It can either take an uncountably infinite set of values or values in a given interval </a:t>
            </a:r>
            <a:endParaRPr>
              <a:solidFill>
                <a:schemeClr val="dk1"/>
              </a:solidFill>
            </a:endParaRPr>
          </a:p>
          <a:p>
            <a:pPr marL="0" lvl="0" indent="0" algn="l" rtl="0">
              <a:lnSpc>
                <a:spcPct val="100000"/>
              </a:lnSpc>
              <a:spcBef>
                <a:spcPts val="0"/>
              </a:spcBef>
              <a:spcAft>
                <a:spcPts val="3000"/>
              </a:spcAft>
              <a:buNone/>
            </a:pPr>
            <a:endParaRPr>
              <a:solidFill>
                <a:schemeClr val="dk1"/>
              </a:solidFill>
            </a:endParaRPr>
          </a:p>
        </p:txBody>
      </p:sp>
    </p:spTree>
    <p:extLst>
      <p:ext uri="{BB962C8B-B14F-4D97-AF65-F5344CB8AC3E}">
        <p14:creationId xmlns:p14="http://schemas.microsoft.com/office/powerpoint/2010/main" val="21299590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2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Binomial distribution</a:t>
            </a:r>
            <a:endParaRPr/>
          </a:p>
        </p:txBody>
      </p:sp>
      <p:sp>
        <p:nvSpPr>
          <p:cNvPr id="895" name="Google Shape;895;p121"/>
          <p:cNvSpPr txBox="1"/>
          <p:nvPr/>
        </p:nvSpPr>
        <p:spPr>
          <a:xfrm>
            <a:off x="422025" y="1576800"/>
            <a:ext cx="8399700" cy="5727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2000"/>
              </a:spcAft>
              <a:buNone/>
            </a:pPr>
            <a:r>
              <a:rPr lang="en-GB" sz="1600">
                <a:latin typeface="Avenir"/>
                <a:ea typeface="Avenir"/>
                <a:cs typeface="Avenir"/>
                <a:sym typeface="Avenir"/>
              </a:rPr>
              <a:t>Recall Steve’s example, multiply each probability with </a:t>
            </a:r>
            <a:r>
              <a:rPr lang="en-GB" sz="1600" baseline="30000">
                <a:latin typeface="Avenir"/>
                <a:ea typeface="Avenir"/>
                <a:cs typeface="Avenir"/>
                <a:sym typeface="Avenir"/>
              </a:rPr>
              <a:t>n</a:t>
            </a:r>
            <a:r>
              <a:rPr lang="en-GB" sz="1600">
                <a:latin typeface="Avenir"/>
                <a:ea typeface="Avenir"/>
                <a:cs typeface="Avenir"/>
                <a:sym typeface="Avenir"/>
              </a:rPr>
              <a:t>C</a:t>
            </a:r>
            <a:r>
              <a:rPr lang="en-GB" sz="1600" baseline="-25000">
                <a:latin typeface="Avenir"/>
                <a:ea typeface="Avenir"/>
                <a:cs typeface="Avenir"/>
                <a:sym typeface="Avenir"/>
              </a:rPr>
              <a:t>x</a:t>
            </a:r>
            <a:endParaRPr sz="1600" baseline="-25000">
              <a:latin typeface="Avenir"/>
              <a:ea typeface="Avenir"/>
              <a:cs typeface="Avenir"/>
              <a:sym typeface="Avenir"/>
            </a:endParaRPr>
          </a:p>
        </p:txBody>
      </p:sp>
      <p:pic>
        <p:nvPicPr>
          <p:cNvPr id="896" name="Google Shape;896;p121"/>
          <p:cNvPicPr preferRelativeResize="0"/>
          <p:nvPr/>
        </p:nvPicPr>
        <p:blipFill>
          <a:blip r:embed="rId3">
            <a:alphaModFix/>
          </a:blip>
          <a:stretch>
            <a:fillRect/>
          </a:stretch>
        </p:blipFill>
        <p:spPr>
          <a:xfrm>
            <a:off x="5539363" y="3177475"/>
            <a:ext cx="3416856" cy="682660"/>
          </a:xfrm>
          <a:prstGeom prst="rect">
            <a:avLst/>
          </a:prstGeom>
          <a:noFill/>
          <a:ln>
            <a:noFill/>
          </a:ln>
        </p:spPr>
      </p:pic>
      <p:graphicFrame>
        <p:nvGraphicFramePr>
          <p:cNvPr id="897" name="Google Shape;897;p121"/>
          <p:cNvGraphicFramePr/>
          <p:nvPr/>
        </p:nvGraphicFramePr>
        <p:xfrm>
          <a:off x="462400" y="2495763"/>
          <a:ext cx="4880775" cy="2407770"/>
        </p:xfrm>
        <a:graphic>
          <a:graphicData uri="http://schemas.openxmlformats.org/drawingml/2006/table">
            <a:tbl>
              <a:tblPr>
                <a:noFill/>
                <a:tableStyleId>{752DB110-38DB-4DD5-ACF8-180C5AEF61A4}</a:tableStyleId>
              </a:tblPr>
              <a:tblGrid>
                <a:gridCol w="908275">
                  <a:extLst>
                    <a:ext uri="{9D8B030D-6E8A-4147-A177-3AD203B41FA5}">
                      <a16:colId xmlns:a16="http://schemas.microsoft.com/office/drawing/2014/main" val="20000"/>
                    </a:ext>
                  </a:extLst>
                </a:gridCol>
                <a:gridCol w="1067950">
                  <a:extLst>
                    <a:ext uri="{9D8B030D-6E8A-4147-A177-3AD203B41FA5}">
                      <a16:colId xmlns:a16="http://schemas.microsoft.com/office/drawing/2014/main" val="20001"/>
                    </a:ext>
                  </a:extLst>
                </a:gridCol>
                <a:gridCol w="806900">
                  <a:extLst>
                    <a:ext uri="{9D8B030D-6E8A-4147-A177-3AD203B41FA5}">
                      <a16:colId xmlns:a16="http://schemas.microsoft.com/office/drawing/2014/main" val="20002"/>
                    </a:ext>
                  </a:extLst>
                </a:gridCol>
                <a:gridCol w="2097650">
                  <a:extLst>
                    <a:ext uri="{9D8B030D-6E8A-4147-A177-3AD203B41FA5}">
                      <a16:colId xmlns:a16="http://schemas.microsoft.com/office/drawing/2014/main" val="20003"/>
                    </a:ext>
                  </a:extLst>
                </a:gridCol>
              </a:tblGrid>
              <a:tr h="813150">
                <a:tc>
                  <a:txBody>
                    <a:bodyPr/>
                    <a:lstStyle/>
                    <a:p>
                      <a:pPr marL="0" lvl="0" indent="0" algn="ctr" rtl="0">
                        <a:spcBef>
                          <a:spcPts val="0"/>
                        </a:spcBef>
                        <a:spcAft>
                          <a:spcPts val="0"/>
                        </a:spcAft>
                        <a:buNone/>
                      </a:pPr>
                      <a:r>
                        <a:rPr lang="en-GB">
                          <a:latin typeface="Avenir"/>
                          <a:ea typeface="Avenir"/>
                          <a:cs typeface="Avenir"/>
                          <a:sym typeface="Avenir"/>
                        </a:rPr>
                        <a:t>Number of Profits (x)</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Probability</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baseline="30000">
                          <a:latin typeface="Avenir"/>
                          <a:ea typeface="Avenir"/>
                          <a:cs typeface="Avenir"/>
                          <a:sym typeface="Avenir"/>
                        </a:rPr>
                        <a:t>3</a:t>
                      </a:r>
                      <a:r>
                        <a:rPr lang="en-GB">
                          <a:latin typeface="Avenir"/>
                          <a:ea typeface="Avenir"/>
                          <a:cs typeface="Avenir"/>
                          <a:sym typeface="Avenir"/>
                        </a:rPr>
                        <a:t>C</a:t>
                      </a:r>
                      <a:r>
                        <a:rPr lang="en-GB" baseline="-25000">
                          <a:latin typeface="Avenir"/>
                          <a:ea typeface="Avenir"/>
                          <a:cs typeface="Avenir"/>
                          <a:sym typeface="Avenir"/>
                        </a:rPr>
                        <a:t>x</a:t>
                      </a:r>
                      <a:endParaRPr baseline="-250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P(x) = </a:t>
                      </a:r>
                      <a:r>
                        <a:rPr lang="en-GB" baseline="30000">
                          <a:solidFill>
                            <a:schemeClr val="dk1"/>
                          </a:solidFill>
                          <a:latin typeface="Avenir"/>
                          <a:ea typeface="Avenir"/>
                          <a:cs typeface="Avenir"/>
                          <a:sym typeface="Avenir"/>
                        </a:rPr>
                        <a:t>3</a:t>
                      </a:r>
                      <a:r>
                        <a:rPr lang="en-GB">
                          <a:solidFill>
                            <a:schemeClr val="dk1"/>
                          </a:solidFill>
                          <a:latin typeface="Avenir"/>
                          <a:ea typeface="Avenir"/>
                          <a:cs typeface="Avenir"/>
                          <a:sym typeface="Avenir"/>
                        </a:rPr>
                        <a:t>C</a:t>
                      </a:r>
                      <a:r>
                        <a:rPr lang="en-GB" baseline="-25000">
                          <a:solidFill>
                            <a:schemeClr val="dk1"/>
                          </a:solidFill>
                          <a:latin typeface="Avenir"/>
                          <a:ea typeface="Avenir"/>
                          <a:cs typeface="Avenir"/>
                          <a:sym typeface="Avenir"/>
                        </a:rPr>
                        <a:t>x </a:t>
                      </a:r>
                      <a:r>
                        <a:rPr lang="en-GB">
                          <a:solidFill>
                            <a:schemeClr val="dk1"/>
                          </a:solidFill>
                          <a:latin typeface="Avenir"/>
                          <a:ea typeface="Avenir"/>
                          <a:cs typeface="Avenir"/>
                          <a:sym typeface="Avenir"/>
                        </a:rPr>
                        <a:t>Probability</a:t>
                      </a:r>
                      <a:endParaRPr baseline="300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3200">
                <a:tc>
                  <a:txBody>
                    <a:bodyPr/>
                    <a:lstStyle/>
                    <a:p>
                      <a:pPr marL="0" lvl="0" indent="0" algn="ctr" rtl="0">
                        <a:spcBef>
                          <a:spcPts val="0"/>
                        </a:spcBef>
                        <a:spcAft>
                          <a:spcPts val="0"/>
                        </a:spcAft>
                        <a:buNone/>
                      </a:pPr>
                      <a:r>
                        <a:rPr lang="en-GB">
                          <a:latin typeface="Avenir"/>
                          <a:ea typeface="Avenir"/>
                          <a:cs typeface="Avenir"/>
                          <a:sym typeface="Avenir"/>
                        </a:rPr>
                        <a:t>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0.216</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aseline="30000">
                          <a:solidFill>
                            <a:schemeClr val="dk1"/>
                          </a:solidFill>
                          <a:latin typeface="Avenir"/>
                          <a:ea typeface="Avenir"/>
                          <a:cs typeface="Avenir"/>
                          <a:sym typeface="Avenir"/>
                        </a:rPr>
                        <a:t>3</a:t>
                      </a:r>
                      <a:r>
                        <a:rPr lang="en-GB">
                          <a:solidFill>
                            <a:schemeClr val="dk1"/>
                          </a:solidFill>
                          <a:latin typeface="Avenir"/>
                          <a:ea typeface="Avenir"/>
                          <a:cs typeface="Avenir"/>
                          <a:sym typeface="Avenir"/>
                        </a:rPr>
                        <a:t>C</a:t>
                      </a:r>
                      <a:r>
                        <a:rPr lang="en-GB" baseline="-25000">
                          <a:solidFill>
                            <a:schemeClr val="dk1"/>
                          </a:solidFill>
                          <a:latin typeface="Avenir"/>
                          <a:ea typeface="Avenir"/>
                          <a:cs typeface="Avenir"/>
                          <a:sym typeface="Avenir"/>
                        </a:rPr>
                        <a:t>0</a:t>
                      </a:r>
                      <a:r>
                        <a:rPr lang="en-GB">
                          <a:solidFill>
                            <a:schemeClr val="dk1"/>
                          </a:solidFill>
                          <a:latin typeface="Avenir"/>
                          <a:ea typeface="Avenir"/>
                          <a:cs typeface="Avenir"/>
                          <a:sym typeface="Avenir"/>
                        </a:rPr>
                        <a:t> = 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0.216</a:t>
                      </a:r>
                      <a:endParaRPr baseline="300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3200">
                <a:tc>
                  <a:txBody>
                    <a:bodyPr/>
                    <a:lstStyle/>
                    <a:p>
                      <a:pPr marL="0" lvl="0" indent="0" algn="ctr" rtl="0">
                        <a:spcBef>
                          <a:spcPts val="0"/>
                        </a:spcBef>
                        <a:spcAft>
                          <a:spcPts val="0"/>
                        </a:spcAft>
                        <a:buNone/>
                      </a:pPr>
                      <a:r>
                        <a:rPr lang="en-GB">
                          <a:latin typeface="Avenir"/>
                          <a:ea typeface="Avenir"/>
                          <a:cs typeface="Avenir"/>
                          <a:sym typeface="Avenir"/>
                        </a:rPr>
                        <a:t>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0.144</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aseline="30000">
                          <a:solidFill>
                            <a:schemeClr val="dk1"/>
                          </a:solidFill>
                          <a:latin typeface="Avenir"/>
                          <a:ea typeface="Avenir"/>
                          <a:cs typeface="Avenir"/>
                          <a:sym typeface="Avenir"/>
                        </a:rPr>
                        <a:t>3</a:t>
                      </a:r>
                      <a:r>
                        <a:rPr lang="en-GB">
                          <a:solidFill>
                            <a:schemeClr val="dk1"/>
                          </a:solidFill>
                          <a:latin typeface="Avenir"/>
                          <a:ea typeface="Avenir"/>
                          <a:cs typeface="Avenir"/>
                          <a:sym typeface="Avenir"/>
                        </a:rPr>
                        <a:t>C</a:t>
                      </a:r>
                      <a:r>
                        <a:rPr lang="en-GB" baseline="-25000">
                          <a:solidFill>
                            <a:schemeClr val="dk1"/>
                          </a:solidFill>
                          <a:latin typeface="Avenir"/>
                          <a:ea typeface="Avenir"/>
                          <a:cs typeface="Avenir"/>
                          <a:sym typeface="Avenir"/>
                        </a:rPr>
                        <a:t>1</a:t>
                      </a:r>
                      <a:r>
                        <a:rPr lang="en-GB">
                          <a:solidFill>
                            <a:schemeClr val="dk1"/>
                          </a:solidFill>
                          <a:latin typeface="Avenir"/>
                          <a:ea typeface="Avenir"/>
                          <a:cs typeface="Avenir"/>
                          <a:sym typeface="Avenir"/>
                        </a:rPr>
                        <a:t> = 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0.432</a:t>
                      </a:r>
                      <a:endParaRPr baseline="300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3200">
                <a:tc>
                  <a:txBody>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0.096</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aseline="30000">
                          <a:solidFill>
                            <a:schemeClr val="dk1"/>
                          </a:solidFill>
                          <a:latin typeface="Avenir"/>
                          <a:ea typeface="Avenir"/>
                          <a:cs typeface="Avenir"/>
                          <a:sym typeface="Avenir"/>
                        </a:rPr>
                        <a:t>3</a:t>
                      </a:r>
                      <a:r>
                        <a:rPr lang="en-GB">
                          <a:solidFill>
                            <a:schemeClr val="dk1"/>
                          </a:solidFill>
                          <a:latin typeface="Avenir"/>
                          <a:ea typeface="Avenir"/>
                          <a:cs typeface="Avenir"/>
                          <a:sym typeface="Avenir"/>
                        </a:rPr>
                        <a:t>C</a:t>
                      </a:r>
                      <a:r>
                        <a:rPr lang="en-GB" baseline="-25000">
                          <a:solidFill>
                            <a:schemeClr val="dk1"/>
                          </a:solidFill>
                          <a:latin typeface="Avenir"/>
                          <a:ea typeface="Avenir"/>
                          <a:cs typeface="Avenir"/>
                          <a:sym typeface="Avenir"/>
                        </a:rPr>
                        <a:t>2</a:t>
                      </a:r>
                      <a:r>
                        <a:rPr lang="en-GB">
                          <a:solidFill>
                            <a:schemeClr val="dk1"/>
                          </a:solidFill>
                          <a:latin typeface="Avenir"/>
                          <a:ea typeface="Avenir"/>
                          <a:cs typeface="Avenir"/>
                          <a:sym typeface="Avenir"/>
                        </a:rPr>
                        <a:t> = 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0.288</a:t>
                      </a:r>
                      <a:endParaRPr baseline="300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3200">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0.064</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aseline="30000">
                          <a:solidFill>
                            <a:schemeClr val="dk1"/>
                          </a:solidFill>
                          <a:latin typeface="Avenir"/>
                          <a:ea typeface="Avenir"/>
                          <a:cs typeface="Avenir"/>
                          <a:sym typeface="Avenir"/>
                        </a:rPr>
                        <a:t>3</a:t>
                      </a:r>
                      <a:r>
                        <a:rPr lang="en-GB">
                          <a:solidFill>
                            <a:schemeClr val="dk1"/>
                          </a:solidFill>
                          <a:latin typeface="Avenir"/>
                          <a:ea typeface="Avenir"/>
                          <a:cs typeface="Avenir"/>
                          <a:sym typeface="Avenir"/>
                        </a:rPr>
                        <a:t>C</a:t>
                      </a:r>
                      <a:r>
                        <a:rPr lang="en-GB" baseline="-25000">
                          <a:solidFill>
                            <a:schemeClr val="dk1"/>
                          </a:solidFill>
                          <a:latin typeface="Avenir"/>
                          <a:ea typeface="Avenir"/>
                          <a:cs typeface="Avenir"/>
                          <a:sym typeface="Avenir"/>
                        </a:rPr>
                        <a:t>3</a:t>
                      </a:r>
                      <a:r>
                        <a:rPr lang="en-GB">
                          <a:solidFill>
                            <a:schemeClr val="dk1"/>
                          </a:solidFill>
                          <a:latin typeface="Avenir"/>
                          <a:ea typeface="Avenir"/>
                          <a:cs typeface="Avenir"/>
                          <a:sym typeface="Avenir"/>
                        </a:rPr>
                        <a:t> = 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0.064</a:t>
                      </a:r>
                      <a:endParaRPr baseline="300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31704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2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Binomial distribution</a:t>
            </a:r>
            <a:endParaRPr/>
          </a:p>
        </p:txBody>
      </p:sp>
      <p:sp>
        <p:nvSpPr>
          <p:cNvPr id="903" name="Google Shape;903;p122"/>
          <p:cNvSpPr txBox="1"/>
          <p:nvPr/>
        </p:nvSpPr>
        <p:spPr>
          <a:xfrm>
            <a:off x="422025" y="1576800"/>
            <a:ext cx="8399700" cy="444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2000"/>
              </a:spcAft>
              <a:buNone/>
            </a:pPr>
            <a:r>
              <a:rPr lang="en-GB" sz="1600">
                <a:latin typeface="Avenir"/>
                <a:ea typeface="Avenir"/>
                <a:cs typeface="Avenir"/>
                <a:sym typeface="Avenir"/>
              </a:rPr>
              <a:t>The probability of the Binomial(3, 0.4) </a:t>
            </a:r>
            <a:endParaRPr sz="1600" baseline="-25000">
              <a:latin typeface="Avenir"/>
              <a:ea typeface="Avenir"/>
              <a:cs typeface="Avenir"/>
              <a:sym typeface="Avenir"/>
            </a:endParaRPr>
          </a:p>
        </p:txBody>
      </p:sp>
      <p:graphicFrame>
        <p:nvGraphicFramePr>
          <p:cNvPr id="904" name="Google Shape;904;p122"/>
          <p:cNvGraphicFramePr/>
          <p:nvPr/>
        </p:nvGraphicFramePr>
        <p:xfrm>
          <a:off x="422025" y="2536088"/>
          <a:ext cx="3845375" cy="1981050"/>
        </p:xfrm>
        <a:graphic>
          <a:graphicData uri="http://schemas.openxmlformats.org/drawingml/2006/table">
            <a:tbl>
              <a:tblPr>
                <a:noFill/>
                <a:tableStyleId>{752DB110-38DB-4DD5-ACF8-180C5AEF61A4}</a:tableStyleId>
              </a:tblPr>
              <a:tblGrid>
                <a:gridCol w="1902700">
                  <a:extLst>
                    <a:ext uri="{9D8B030D-6E8A-4147-A177-3AD203B41FA5}">
                      <a16:colId xmlns:a16="http://schemas.microsoft.com/office/drawing/2014/main" val="20000"/>
                    </a:ext>
                  </a:extLst>
                </a:gridCol>
                <a:gridCol w="1942675">
                  <a:extLst>
                    <a:ext uri="{9D8B030D-6E8A-4147-A177-3AD203B41FA5}">
                      <a16:colId xmlns:a16="http://schemas.microsoft.com/office/drawing/2014/main" val="20001"/>
                    </a:ext>
                  </a:extLst>
                </a:gridCol>
              </a:tblGrid>
              <a:tr h="331800">
                <a:tc>
                  <a:txBody>
                    <a:bodyPr/>
                    <a:lstStyle/>
                    <a:p>
                      <a:pPr marL="0" lvl="0" indent="0" algn="ctr" rtl="0">
                        <a:spcBef>
                          <a:spcPts val="0"/>
                        </a:spcBef>
                        <a:spcAft>
                          <a:spcPts val="0"/>
                        </a:spcAft>
                        <a:buNone/>
                      </a:pPr>
                      <a:r>
                        <a:rPr lang="en-GB">
                          <a:latin typeface="Avenir"/>
                          <a:ea typeface="Avenir"/>
                          <a:cs typeface="Avenir"/>
                          <a:sym typeface="Avenir"/>
                        </a:rPr>
                        <a:t>Number of Profits (x)</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P(x) = </a:t>
                      </a:r>
                      <a:r>
                        <a:rPr lang="en-GB" baseline="30000">
                          <a:solidFill>
                            <a:schemeClr val="dk1"/>
                          </a:solidFill>
                          <a:latin typeface="Avenir"/>
                          <a:ea typeface="Avenir"/>
                          <a:cs typeface="Avenir"/>
                          <a:sym typeface="Avenir"/>
                        </a:rPr>
                        <a:t>3</a:t>
                      </a:r>
                      <a:r>
                        <a:rPr lang="en-GB">
                          <a:solidFill>
                            <a:schemeClr val="dk1"/>
                          </a:solidFill>
                          <a:latin typeface="Avenir"/>
                          <a:ea typeface="Avenir"/>
                          <a:cs typeface="Avenir"/>
                          <a:sym typeface="Avenir"/>
                        </a:rPr>
                        <a:t>C</a:t>
                      </a:r>
                      <a:r>
                        <a:rPr lang="en-GB" baseline="-25000">
                          <a:solidFill>
                            <a:schemeClr val="dk1"/>
                          </a:solidFill>
                          <a:latin typeface="Avenir"/>
                          <a:ea typeface="Avenir"/>
                          <a:cs typeface="Avenir"/>
                          <a:sym typeface="Avenir"/>
                        </a:rPr>
                        <a:t>x </a:t>
                      </a:r>
                      <a:r>
                        <a:rPr lang="en-GB">
                          <a:solidFill>
                            <a:schemeClr val="dk1"/>
                          </a:solidFill>
                          <a:latin typeface="Avenir"/>
                          <a:ea typeface="Avenir"/>
                          <a:cs typeface="Avenir"/>
                          <a:sym typeface="Avenir"/>
                        </a:rPr>
                        <a:t>Probability</a:t>
                      </a:r>
                      <a:endParaRPr baseline="30000">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21975">
                <a:tc>
                  <a:txBody>
                    <a:bodyPr/>
                    <a:lstStyle/>
                    <a:p>
                      <a:pPr marL="0" lvl="0" indent="0" algn="ctr" rtl="0">
                        <a:spcBef>
                          <a:spcPts val="0"/>
                        </a:spcBef>
                        <a:spcAft>
                          <a:spcPts val="0"/>
                        </a:spcAft>
                        <a:buNone/>
                      </a:pPr>
                      <a:r>
                        <a:rPr lang="en-GB">
                          <a:latin typeface="Avenir"/>
                          <a:ea typeface="Avenir"/>
                          <a:cs typeface="Avenir"/>
                          <a:sym typeface="Avenir"/>
                        </a:rPr>
                        <a:t>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0.216</a:t>
                      </a:r>
                      <a:endParaRPr baseline="300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1975">
                <a:tc>
                  <a:txBody>
                    <a:bodyPr/>
                    <a:lstStyle/>
                    <a:p>
                      <a:pPr marL="0" lvl="0" indent="0" algn="ctr" rtl="0">
                        <a:spcBef>
                          <a:spcPts val="0"/>
                        </a:spcBef>
                        <a:spcAft>
                          <a:spcPts val="0"/>
                        </a:spcAft>
                        <a:buNone/>
                      </a:pPr>
                      <a:r>
                        <a:rPr lang="en-GB">
                          <a:latin typeface="Avenir"/>
                          <a:ea typeface="Avenir"/>
                          <a:cs typeface="Avenir"/>
                          <a:sym typeface="Avenir"/>
                        </a:rPr>
                        <a:t>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0.432</a:t>
                      </a:r>
                      <a:endParaRPr baseline="300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1975">
                <a:tc>
                  <a:txBody>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0.288</a:t>
                      </a:r>
                      <a:endParaRPr baseline="300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1975">
                <a:tc>
                  <a:txBody>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0.064</a:t>
                      </a:r>
                      <a:endParaRPr baseline="30000">
                        <a:solidFill>
                          <a:schemeClr val="dk1"/>
                        </a:solidFill>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905" name="Google Shape;905;p122"/>
          <p:cNvPicPr preferRelativeResize="0"/>
          <p:nvPr/>
        </p:nvPicPr>
        <p:blipFill>
          <a:blip r:embed="rId3">
            <a:alphaModFix/>
          </a:blip>
          <a:stretch>
            <a:fillRect/>
          </a:stretch>
        </p:blipFill>
        <p:spPr>
          <a:xfrm>
            <a:off x="4774575" y="2180125"/>
            <a:ext cx="3732923" cy="2817300"/>
          </a:xfrm>
          <a:prstGeom prst="rect">
            <a:avLst/>
          </a:prstGeom>
          <a:noFill/>
          <a:ln>
            <a:noFill/>
          </a:ln>
        </p:spPr>
      </p:pic>
    </p:spTree>
    <p:extLst>
      <p:ext uri="{BB962C8B-B14F-4D97-AF65-F5344CB8AC3E}">
        <p14:creationId xmlns:p14="http://schemas.microsoft.com/office/powerpoint/2010/main" val="23751868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23"/>
          <p:cNvSpPr txBox="1">
            <a:spLocks noGrp="1"/>
          </p:cNvSpPr>
          <p:nvPr>
            <p:ph type="body" idx="2"/>
          </p:nvPr>
        </p:nvSpPr>
        <p:spPr>
          <a:xfrm>
            <a:off x="422025" y="2202500"/>
            <a:ext cx="8399700" cy="844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a:solidFill>
                  <a:schemeClr val="dk1"/>
                </a:solidFill>
              </a:rPr>
              <a:t>If </a:t>
            </a:r>
            <a:r>
              <a:rPr lang="en-GB" i="1">
                <a:solidFill>
                  <a:schemeClr val="dk1"/>
                </a:solidFill>
              </a:rPr>
              <a:t>n</a:t>
            </a:r>
            <a:r>
              <a:rPr lang="en-GB">
                <a:solidFill>
                  <a:schemeClr val="dk1"/>
                </a:solidFill>
              </a:rPr>
              <a:t> independent random variables are Bernoulli distributed, then the sum of these random variables follows a Binomial distribution</a:t>
            </a:r>
            <a:endParaRPr sz="2000"/>
          </a:p>
        </p:txBody>
      </p:sp>
    </p:spTree>
    <p:extLst>
      <p:ext uri="{BB962C8B-B14F-4D97-AF65-F5344CB8AC3E}">
        <p14:creationId xmlns:p14="http://schemas.microsoft.com/office/powerpoint/2010/main" val="33767564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2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Binomial distribution</a:t>
            </a:r>
            <a:endParaRPr/>
          </a:p>
        </p:txBody>
      </p:sp>
      <p:sp>
        <p:nvSpPr>
          <p:cNvPr id="916" name="Google Shape;916;p124"/>
          <p:cNvSpPr txBox="1"/>
          <p:nvPr/>
        </p:nvSpPr>
        <p:spPr>
          <a:xfrm>
            <a:off x="422025" y="1571700"/>
            <a:ext cx="6385800" cy="40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a:latin typeface="Avenir"/>
                <a:ea typeface="Avenir"/>
                <a:cs typeface="Avenir"/>
                <a:sym typeface="Avenir"/>
              </a:rPr>
              <a:t>The mean and the variance of the distribution is given as: </a:t>
            </a:r>
            <a:endParaRPr sz="1600">
              <a:latin typeface="Avenir"/>
              <a:ea typeface="Avenir"/>
              <a:cs typeface="Avenir"/>
              <a:sym typeface="Avenir"/>
            </a:endParaRPr>
          </a:p>
        </p:txBody>
      </p:sp>
      <p:cxnSp>
        <p:nvCxnSpPr>
          <p:cNvPr id="917" name="Google Shape;917;p124"/>
          <p:cNvCxnSpPr/>
          <p:nvPr/>
        </p:nvCxnSpPr>
        <p:spPr>
          <a:xfrm>
            <a:off x="4779775" y="2137075"/>
            <a:ext cx="3600" cy="1857600"/>
          </a:xfrm>
          <a:prstGeom prst="straightConnector1">
            <a:avLst/>
          </a:prstGeom>
          <a:noFill/>
          <a:ln w="9525" cap="flat" cmpd="sng">
            <a:solidFill>
              <a:srgbClr val="595959"/>
            </a:solidFill>
            <a:prstDash val="solid"/>
            <a:round/>
            <a:headEnd type="none" w="med" len="med"/>
            <a:tailEnd type="none" w="med" len="med"/>
          </a:ln>
        </p:spPr>
      </p:cxnSp>
      <p:pic>
        <p:nvPicPr>
          <p:cNvPr id="918" name="Google Shape;918;p124"/>
          <p:cNvPicPr preferRelativeResize="0"/>
          <p:nvPr/>
        </p:nvPicPr>
        <p:blipFill>
          <a:blip r:embed="rId3">
            <a:alphaModFix/>
          </a:blip>
          <a:stretch>
            <a:fillRect/>
          </a:stretch>
        </p:blipFill>
        <p:spPr>
          <a:xfrm>
            <a:off x="973375" y="2365775"/>
            <a:ext cx="3546550" cy="1375575"/>
          </a:xfrm>
          <a:prstGeom prst="rect">
            <a:avLst/>
          </a:prstGeom>
          <a:noFill/>
          <a:ln>
            <a:noFill/>
          </a:ln>
        </p:spPr>
      </p:pic>
      <p:sp>
        <p:nvSpPr>
          <p:cNvPr id="919" name="Google Shape;919;p124"/>
          <p:cNvSpPr txBox="1"/>
          <p:nvPr/>
        </p:nvSpPr>
        <p:spPr>
          <a:xfrm>
            <a:off x="422025" y="4238700"/>
            <a:ext cx="8520600" cy="463500"/>
          </a:xfrm>
          <a:prstGeom prst="rect">
            <a:avLst/>
          </a:prstGeom>
          <a:noFill/>
          <a:ln>
            <a:noFill/>
          </a:ln>
        </p:spPr>
        <p:txBody>
          <a:bodyPr spcFirstLastPara="1" wrap="square" lIns="91425" tIns="91425" rIns="91425" bIns="91425" anchor="t" anchorCtr="0">
            <a:noAutofit/>
          </a:bodyPr>
          <a:lstStyle/>
          <a:p>
            <a:pPr marL="457200" marR="0" lvl="0" indent="-547199" algn="just" rtl="0">
              <a:lnSpc>
                <a:spcPct val="100000"/>
              </a:lnSpc>
              <a:spcBef>
                <a:spcPts val="0"/>
              </a:spcBef>
              <a:spcAft>
                <a:spcPts val="0"/>
              </a:spcAft>
              <a:buNone/>
            </a:pPr>
            <a:r>
              <a:rPr lang="en-GB" sz="1600">
                <a:latin typeface="Avenir"/>
                <a:ea typeface="Avenir"/>
                <a:cs typeface="Avenir"/>
                <a:sym typeface="Avenir"/>
              </a:rPr>
              <a:t>For our example, if n = 10, p = ⅔  and q = ⅓ . Then, E(X) = 20/3 and V(X) = 20/9 </a:t>
            </a:r>
            <a:endParaRPr sz="1600">
              <a:latin typeface="Avenir"/>
              <a:ea typeface="Avenir"/>
              <a:cs typeface="Avenir"/>
              <a:sym typeface="Avenir"/>
            </a:endParaRPr>
          </a:p>
        </p:txBody>
      </p:sp>
      <p:pic>
        <p:nvPicPr>
          <p:cNvPr id="920" name="Google Shape;920;p124" descr="&quot;Variance&quot; = &quot;E(X&quot;^2&quot;)&quot; - &quot;[E(X)]&quot;^2" title="MathEquation,#000000"/>
          <p:cNvPicPr preferRelativeResize="0"/>
          <p:nvPr/>
        </p:nvPicPr>
        <p:blipFill>
          <a:blip r:embed="rId4">
            <a:alphaModFix/>
          </a:blip>
          <a:stretch>
            <a:fillRect/>
          </a:stretch>
        </p:blipFill>
        <p:spPr>
          <a:xfrm>
            <a:off x="5395917" y="2262375"/>
            <a:ext cx="3268732" cy="408600"/>
          </a:xfrm>
          <a:prstGeom prst="rect">
            <a:avLst/>
          </a:prstGeom>
          <a:noFill/>
          <a:ln>
            <a:noFill/>
          </a:ln>
        </p:spPr>
      </p:pic>
      <p:pic>
        <p:nvPicPr>
          <p:cNvPr id="921" name="Google Shape;921;p124" descr="= &quot;npq&quot;" title="MathEquation,#000000"/>
          <p:cNvPicPr preferRelativeResize="0"/>
          <p:nvPr/>
        </p:nvPicPr>
        <p:blipFill>
          <a:blip r:embed="rId5">
            <a:alphaModFix/>
          </a:blip>
          <a:stretch>
            <a:fillRect/>
          </a:stretch>
        </p:blipFill>
        <p:spPr>
          <a:xfrm>
            <a:off x="6327875" y="2871263"/>
            <a:ext cx="833350" cy="364588"/>
          </a:xfrm>
          <a:prstGeom prst="rect">
            <a:avLst/>
          </a:prstGeom>
          <a:noFill/>
          <a:ln>
            <a:noFill/>
          </a:ln>
        </p:spPr>
      </p:pic>
    </p:spTree>
    <p:extLst>
      <p:ext uri="{BB962C8B-B14F-4D97-AF65-F5344CB8AC3E}">
        <p14:creationId xmlns:p14="http://schemas.microsoft.com/office/powerpoint/2010/main" val="41491965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2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Binomial distribution - python function </a:t>
            </a:r>
            <a:endParaRPr/>
          </a:p>
        </p:txBody>
      </p:sp>
      <p:graphicFrame>
        <p:nvGraphicFramePr>
          <p:cNvPr id="927" name="Google Shape;927;p125"/>
          <p:cNvGraphicFramePr/>
          <p:nvPr/>
        </p:nvGraphicFramePr>
        <p:xfrm>
          <a:off x="574425" y="1867975"/>
          <a:ext cx="7663350" cy="2172000"/>
        </p:xfrm>
        <a:graphic>
          <a:graphicData uri="http://schemas.openxmlformats.org/drawingml/2006/table">
            <a:tbl>
              <a:tblPr>
                <a:noFill/>
                <a:tableStyleId>{752DB110-38DB-4DD5-ACF8-180C5AEF61A4}</a:tableStyleId>
              </a:tblPr>
              <a:tblGrid>
                <a:gridCol w="2315150">
                  <a:extLst>
                    <a:ext uri="{9D8B030D-6E8A-4147-A177-3AD203B41FA5}">
                      <a16:colId xmlns:a16="http://schemas.microsoft.com/office/drawing/2014/main" val="20000"/>
                    </a:ext>
                  </a:extLst>
                </a:gridCol>
                <a:gridCol w="5348200">
                  <a:extLst>
                    <a:ext uri="{9D8B030D-6E8A-4147-A177-3AD203B41FA5}">
                      <a16:colId xmlns:a16="http://schemas.microsoft.com/office/drawing/2014/main" val="20001"/>
                    </a:ext>
                  </a:extLst>
                </a:gridCol>
              </a:tblGrid>
              <a:tr h="543000">
                <a:tc>
                  <a:txBody>
                    <a:bodyPr/>
                    <a:lstStyle/>
                    <a:p>
                      <a:pPr marL="0" lvl="0" indent="0" algn="ctr" rtl="0">
                        <a:spcBef>
                          <a:spcPts val="0"/>
                        </a:spcBef>
                        <a:spcAft>
                          <a:spcPts val="0"/>
                        </a:spcAft>
                        <a:buNone/>
                      </a:pPr>
                      <a:r>
                        <a:rPr lang="en-GB">
                          <a:latin typeface="Avenir"/>
                          <a:ea typeface="Avenir"/>
                          <a:cs typeface="Avenir"/>
                          <a:sym typeface="Avenir"/>
                        </a:rPr>
                        <a:t>Python function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Description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scipy.stats.binomial.pmf()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pmf of discrete </a:t>
                      </a:r>
                      <a:r>
                        <a:rPr lang="en-GB">
                          <a:solidFill>
                            <a:schemeClr val="dk1"/>
                          </a:solidFill>
                          <a:latin typeface="Avenir"/>
                          <a:ea typeface="Avenir"/>
                          <a:cs typeface="Avenir"/>
                          <a:sym typeface="Avenir"/>
                        </a:rPr>
                        <a:t>binomial</a:t>
                      </a:r>
                      <a:r>
                        <a:rPr lang="en-GB">
                          <a:latin typeface="Avenir"/>
                          <a:ea typeface="Avenir"/>
                          <a:cs typeface="Avenir"/>
                          <a:sym typeface="Avenir"/>
                        </a:rPr>
                        <a:t> distribution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a:t>
                      </a:r>
                      <a:r>
                        <a:rPr lang="en-GB">
                          <a:solidFill>
                            <a:schemeClr val="dk1"/>
                          </a:solidFill>
                          <a:latin typeface="Avenir"/>
                          <a:ea typeface="Avenir"/>
                          <a:cs typeface="Avenir"/>
                          <a:sym typeface="Avenir"/>
                        </a:rPr>
                        <a:t>binomial</a:t>
                      </a:r>
                      <a:r>
                        <a:rPr lang="en-GB">
                          <a:latin typeface="Avenir"/>
                          <a:ea typeface="Avenir"/>
                          <a:cs typeface="Avenir"/>
                          <a:sym typeface="Avenir"/>
                        </a:rPr>
                        <a:t>.cdf()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cdf of discrete </a:t>
                      </a:r>
                      <a:r>
                        <a:rPr lang="en-GB">
                          <a:solidFill>
                            <a:schemeClr val="dk1"/>
                          </a:solidFill>
                          <a:latin typeface="Avenir"/>
                          <a:ea typeface="Avenir"/>
                          <a:cs typeface="Avenir"/>
                          <a:sym typeface="Avenir"/>
                        </a:rPr>
                        <a:t>binomial</a:t>
                      </a:r>
                      <a:r>
                        <a:rPr lang="en-GB">
                          <a:latin typeface="Avenir"/>
                          <a:ea typeface="Avenir"/>
                          <a:cs typeface="Avenir"/>
                          <a:sym typeface="Avenir"/>
                        </a:rPr>
                        <a:t> distribution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43000">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scipy.stats.binomial.sf()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calculates the value of survival function (1 - cdf)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58953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26"/>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Binomial distribution</a:t>
            </a:r>
            <a:endParaRPr/>
          </a:p>
        </p:txBody>
      </p:sp>
      <p:sp>
        <p:nvSpPr>
          <p:cNvPr id="933" name="Google Shape;933;p126"/>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In a shooting academy, data was collected on the precision shooting of a student. From 15 shots fired 11 were on target. Considering the same student, what is the probability that out of 50 shots fired, exactly 35 will hit the target?</a:t>
            </a:r>
            <a:endParaRPr>
              <a:solidFill>
                <a:schemeClr val="dk1"/>
              </a:solidFill>
            </a:endParaRPr>
          </a:p>
        </p:txBody>
      </p:sp>
    </p:spTree>
    <p:extLst>
      <p:ext uri="{BB962C8B-B14F-4D97-AF65-F5344CB8AC3E}">
        <p14:creationId xmlns:p14="http://schemas.microsoft.com/office/powerpoint/2010/main" val="12228469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27"/>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Binomial distribution</a:t>
            </a:r>
            <a:endParaRPr/>
          </a:p>
        </p:txBody>
      </p:sp>
      <p:sp>
        <p:nvSpPr>
          <p:cNvPr id="939" name="Google Shape;939;p127"/>
          <p:cNvSpPr txBox="1">
            <a:spLocks noGrp="1"/>
          </p:cNvSpPr>
          <p:nvPr>
            <p:ph type="body" idx="2"/>
          </p:nvPr>
        </p:nvSpPr>
        <p:spPr>
          <a:xfrm>
            <a:off x="422025" y="1571700"/>
            <a:ext cx="8399700" cy="33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Let X denote the shot fired hits the target</a:t>
            </a:r>
            <a:endParaRPr sz="1600">
              <a:solidFill>
                <a:schemeClr val="dk1"/>
              </a:solidFill>
            </a:endParaRPr>
          </a:p>
          <a:p>
            <a:pPr marL="0" lvl="0" indent="0" algn="l" rtl="0">
              <a:lnSpc>
                <a:spcPct val="100000"/>
              </a:lnSpc>
              <a:spcBef>
                <a:spcPts val="2000"/>
              </a:spcBef>
              <a:spcAft>
                <a:spcPts val="0"/>
              </a:spcAft>
              <a:buClr>
                <a:schemeClr val="dk1"/>
              </a:buClr>
              <a:buSzPts val="1100"/>
              <a:buFont typeface="Arial"/>
              <a:buNone/>
            </a:pPr>
            <a:r>
              <a:rPr lang="en-GB" sz="1600">
                <a:solidFill>
                  <a:schemeClr val="dk1"/>
                </a:solidFill>
              </a:rPr>
              <a:t>The probability of success, i.e. is hitting the target is 11/15 </a:t>
            </a:r>
            <a:endParaRPr sz="16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sz="1600">
                <a:solidFill>
                  <a:schemeClr val="dk1"/>
                </a:solidFill>
              </a:rPr>
              <a:t>Thus, p = 0.733</a:t>
            </a:r>
            <a:endParaRPr sz="1600">
              <a:solidFill>
                <a:schemeClr val="dk1"/>
              </a:solidFill>
            </a:endParaRPr>
          </a:p>
          <a:p>
            <a:pPr marL="0" lvl="0" indent="0" algn="l" rtl="0">
              <a:lnSpc>
                <a:spcPct val="100000"/>
              </a:lnSpc>
              <a:spcBef>
                <a:spcPts val="2000"/>
              </a:spcBef>
              <a:spcAft>
                <a:spcPts val="0"/>
              </a:spcAft>
              <a:buClr>
                <a:schemeClr val="dk1"/>
              </a:buClr>
              <a:buSzPts val="1100"/>
              <a:buFont typeface="Arial"/>
              <a:buNone/>
            </a:pPr>
            <a:r>
              <a:rPr lang="en-GB" sz="1600">
                <a:solidFill>
                  <a:schemeClr val="dk1"/>
                </a:solidFill>
              </a:rPr>
              <a:t>To find: the probability that out of 50 shots fired, 35 will hit the target</a:t>
            </a:r>
            <a:endParaRPr sz="1600">
              <a:solidFill>
                <a:schemeClr val="dk1"/>
              </a:solidFill>
            </a:endParaRPr>
          </a:p>
          <a:p>
            <a:pPr marL="0" lvl="0" indent="0" algn="l" rtl="0">
              <a:lnSpc>
                <a:spcPct val="100000"/>
              </a:lnSpc>
              <a:spcBef>
                <a:spcPts val="2000"/>
              </a:spcBef>
              <a:spcAft>
                <a:spcPts val="0"/>
              </a:spcAft>
              <a:buClr>
                <a:schemeClr val="dk1"/>
              </a:buClr>
              <a:buSzPts val="1100"/>
              <a:buFont typeface="Arial"/>
              <a:buNone/>
            </a:pPr>
            <a:r>
              <a:rPr lang="en-GB" sz="1600">
                <a:solidFill>
                  <a:schemeClr val="dk1"/>
                </a:solidFill>
              </a:rPr>
              <a:t>Here, n = 50 </a:t>
            </a:r>
            <a:endParaRPr sz="16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6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sz="1600">
                <a:solidFill>
                  <a:schemeClr val="dk1"/>
                </a:solidFill>
              </a:rPr>
              <a:t>We have X~Binomial(50, 0.733)</a:t>
            </a:r>
            <a:endParaRPr sz="1600">
              <a:solidFill>
                <a:schemeClr val="dk1"/>
              </a:solidFill>
            </a:endParaRPr>
          </a:p>
        </p:txBody>
      </p:sp>
    </p:spTree>
    <p:extLst>
      <p:ext uri="{BB962C8B-B14F-4D97-AF65-F5344CB8AC3E}">
        <p14:creationId xmlns:p14="http://schemas.microsoft.com/office/powerpoint/2010/main" val="38233063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28"/>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Binomial distribution</a:t>
            </a:r>
            <a:endParaRPr/>
          </a:p>
        </p:txBody>
      </p:sp>
      <p:sp>
        <p:nvSpPr>
          <p:cNvPr id="945" name="Google Shape;945;p128"/>
          <p:cNvSpPr txBox="1">
            <a:spLocks noGrp="1"/>
          </p:cNvSpPr>
          <p:nvPr>
            <p:ph type="body" idx="2"/>
          </p:nvPr>
        </p:nvSpPr>
        <p:spPr>
          <a:xfrm>
            <a:off x="422025" y="1571700"/>
            <a:ext cx="8399700" cy="33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The required probability is P(X = 35)</a:t>
            </a:r>
            <a:endParaRPr sz="1600">
              <a:solidFill>
                <a:schemeClr val="dk1"/>
              </a:solidFill>
            </a:endParaRPr>
          </a:p>
          <a:p>
            <a:pPr marL="0" lvl="0" indent="0" algn="l" rtl="0">
              <a:lnSpc>
                <a:spcPct val="100000"/>
              </a:lnSpc>
              <a:spcBef>
                <a:spcPts val="2000"/>
              </a:spcBef>
              <a:spcAft>
                <a:spcPts val="0"/>
              </a:spcAft>
              <a:buClr>
                <a:schemeClr val="dk1"/>
              </a:buClr>
              <a:buSzPts val="1100"/>
              <a:buFont typeface="Arial"/>
              <a:buNone/>
            </a:pPr>
            <a:r>
              <a:rPr lang="en-GB" sz="1600">
                <a:solidFill>
                  <a:schemeClr val="dk1"/>
                </a:solidFill>
              </a:rPr>
              <a:t>P(X = x) = </a:t>
            </a:r>
            <a:r>
              <a:rPr lang="en-GB" sz="1600" baseline="30000">
                <a:solidFill>
                  <a:schemeClr val="dk1"/>
                </a:solidFill>
              </a:rPr>
              <a:t>n</a:t>
            </a:r>
            <a:r>
              <a:rPr lang="en-GB" sz="1600">
                <a:solidFill>
                  <a:schemeClr val="dk1"/>
                </a:solidFill>
              </a:rPr>
              <a:t>C</a:t>
            </a:r>
            <a:r>
              <a:rPr lang="en-GB" sz="1600" baseline="-25000">
                <a:solidFill>
                  <a:schemeClr val="dk1"/>
                </a:solidFill>
              </a:rPr>
              <a:t>x</a:t>
            </a:r>
            <a:r>
              <a:rPr lang="en-GB" sz="1600">
                <a:solidFill>
                  <a:schemeClr val="dk1"/>
                </a:solidFill>
              </a:rPr>
              <a:t> p</a:t>
            </a:r>
            <a:r>
              <a:rPr lang="en-GB" sz="1600" baseline="30000">
                <a:solidFill>
                  <a:schemeClr val="dk1"/>
                </a:solidFill>
              </a:rPr>
              <a:t>x</a:t>
            </a:r>
            <a:r>
              <a:rPr lang="en-GB" sz="1600">
                <a:solidFill>
                  <a:schemeClr val="dk1"/>
                </a:solidFill>
              </a:rPr>
              <a:t> (1-p)</a:t>
            </a:r>
            <a:r>
              <a:rPr lang="en-GB" sz="1600" baseline="30000">
                <a:solidFill>
                  <a:schemeClr val="dk1"/>
                </a:solidFill>
              </a:rPr>
              <a:t>n-x</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P(X = 35) = </a:t>
            </a:r>
            <a:r>
              <a:rPr lang="en-GB" sz="1600" baseline="30000">
                <a:solidFill>
                  <a:schemeClr val="dk1"/>
                </a:solidFill>
              </a:rPr>
              <a:t>50</a:t>
            </a:r>
            <a:r>
              <a:rPr lang="en-GB" sz="1600">
                <a:solidFill>
                  <a:schemeClr val="dk1"/>
                </a:solidFill>
              </a:rPr>
              <a:t>C</a:t>
            </a:r>
            <a:r>
              <a:rPr lang="en-GB" sz="1600" baseline="-25000">
                <a:solidFill>
                  <a:schemeClr val="dk1"/>
                </a:solidFill>
              </a:rPr>
              <a:t>35</a:t>
            </a:r>
            <a:r>
              <a:rPr lang="en-GB" sz="1600">
                <a:solidFill>
                  <a:schemeClr val="dk1"/>
                </a:solidFill>
              </a:rPr>
              <a:t> (0.733)</a:t>
            </a:r>
            <a:r>
              <a:rPr lang="en-GB" sz="1600" baseline="30000">
                <a:solidFill>
                  <a:schemeClr val="dk1"/>
                </a:solidFill>
              </a:rPr>
              <a:t>35</a:t>
            </a:r>
            <a:r>
              <a:rPr lang="en-GB" sz="1600">
                <a:solidFill>
                  <a:schemeClr val="dk1"/>
                </a:solidFill>
              </a:rPr>
              <a:t> (1-0.733)</a:t>
            </a:r>
            <a:r>
              <a:rPr lang="en-GB" sz="1600" baseline="30000">
                <a:solidFill>
                  <a:schemeClr val="dk1"/>
                </a:solidFill>
              </a:rPr>
              <a:t>50-35</a:t>
            </a:r>
            <a:r>
              <a:rPr lang="en-GB" sz="1600">
                <a:solidFill>
                  <a:schemeClr val="dk1"/>
                </a:solidFill>
              </a:rPr>
              <a:t> </a:t>
            </a:r>
            <a:endParaRPr sz="1600">
              <a:solidFill>
                <a:schemeClr val="dk1"/>
              </a:solidFill>
            </a:endParaRPr>
          </a:p>
          <a:p>
            <a:pPr marL="457200" lvl="0" indent="457200" algn="l" rtl="0">
              <a:lnSpc>
                <a:spcPct val="100000"/>
              </a:lnSpc>
              <a:spcBef>
                <a:spcPts val="1500"/>
              </a:spcBef>
              <a:spcAft>
                <a:spcPts val="0"/>
              </a:spcAft>
              <a:buClr>
                <a:schemeClr val="dk1"/>
              </a:buClr>
              <a:buSzPts val="1100"/>
              <a:buFont typeface="Arial"/>
              <a:buNone/>
            </a:pPr>
            <a:r>
              <a:rPr lang="en-GB" sz="1600">
                <a:solidFill>
                  <a:schemeClr val="dk1"/>
                </a:solidFill>
              </a:rPr>
              <a:t>= </a:t>
            </a:r>
            <a:r>
              <a:rPr lang="en-GB" sz="1600" baseline="30000">
                <a:solidFill>
                  <a:schemeClr val="dk1"/>
                </a:solidFill>
              </a:rPr>
              <a:t>50</a:t>
            </a:r>
            <a:r>
              <a:rPr lang="en-GB" sz="1600">
                <a:solidFill>
                  <a:schemeClr val="dk1"/>
                </a:solidFill>
              </a:rPr>
              <a:t>C</a:t>
            </a:r>
            <a:r>
              <a:rPr lang="en-GB" sz="1600" baseline="-25000">
                <a:solidFill>
                  <a:schemeClr val="dk1"/>
                </a:solidFill>
              </a:rPr>
              <a:t>35</a:t>
            </a:r>
            <a:r>
              <a:rPr lang="en-GB" sz="1600">
                <a:solidFill>
                  <a:schemeClr val="dk1"/>
                </a:solidFill>
              </a:rPr>
              <a:t> (0.733)</a:t>
            </a:r>
            <a:r>
              <a:rPr lang="en-GB" sz="1600" baseline="30000">
                <a:solidFill>
                  <a:schemeClr val="dk1"/>
                </a:solidFill>
              </a:rPr>
              <a:t>35</a:t>
            </a:r>
            <a:r>
              <a:rPr lang="en-GB" sz="1600">
                <a:solidFill>
                  <a:schemeClr val="dk1"/>
                </a:solidFill>
              </a:rPr>
              <a:t> (0.267)</a:t>
            </a:r>
            <a:r>
              <a:rPr lang="en-GB" sz="1600" baseline="30000">
                <a:solidFill>
                  <a:schemeClr val="dk1"/>
                </a:solidFill>
              </a:rPr>
              <a:t>15</a:t>
            </a:r>
            <a:r>
              <a:rPr lang="en-GB" sz="1600">
                <a:solidFill>
                  <a:schemeClr val="dk1"/>
                </a:solidFill>
              </a:rPr>
              <a:t> </a:t>
            </a:r>
            <a:endParaRPr sz="1600">
              <a:solidFill>
                <a:schemeClr val="dk1"/>
              </a:solidFill>
            </a:endParaRPr>
          </a:p>
          <a:p>
            <a:pPr marL="457200" lvl="0" indent="457200" algn="l" rtl="0">
              <a:lnSpc>
                <a:spcPct val="100000"/>
              </a:lnSpc>
              <a:spcBef>
                <a:spcPts val="1500"/>
              </a:spcBef>
              <a:spcAft>
                <a:spcPts val="0"/>
              </a:spcAft>
              <a:buClr>
                <a:schemeClr val="dk1"/>
              </a:buClr>
              <a:buSzPts val="1100"/>
              <a:buFont typeface="Arial"/>
              <a:buNone/>
            </a:pPr>
            <a:r>
              <a:rPr lang="en-GB" sz="1600">
                <a:solidFill>
                  <a:schemeClr val="dk1"/>
                </a:solidFill>
              </a:rPr>
              <a:t>= 0.107</a:t>
            </a:r>
            <a:endParaRPr sz="1600">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sz="1600">
                <a:solidFill>
                  <a:schemeClr val="dk1"/>
                </a:solidFill>
              </a:rPr>
              <a:t>Thus, the probability that out of 50 shots fired, exactly 35 will hit the target is 0.107 </a:t>
            </a:r>
            <a:endParaRPr sz="1600">
              <a:solidFill>
                <a:schemeClr val="dk1"/>
              </a:solidFill>
            </a:endParaRPr>
          </a:p>
          <a:p>
            <a:pPr marL="457200" lvl="0" indent="457200" algn="l" rtl="0">
              <a:lnSpc>
                <a:spcPct val="100000"/>
              </a:lnSpc>
              <a:spcBef>
                <a:spcPts val="1500"/>
              </a:spcBef>
              <a:spcAft>
                <a:spcPts val="0"/>
              </a:spcAft>
              <a:buClr>
                <a:schemeClr val="dk1"/>
              </a:buClr>
              <a:buSzPts val="1100"/>
              <a:buFont typeface="Arial"/>
              <a:buNone/>
            </a:pPr>
            <a:endParaRPr sz="1600">
              <a:solidFill>
                <a:schemeClr val="dk1"/>
              </a:solidFill>
            </a:endParaRPr>
          </a:p>
          <a:p>
            <a:pPr marL="0" lvl="0" indent="0" algn="l" rtl="0">
              <a:lnSpc>
                <a:spcPct val="100000"/>
              </a:lnSpc>
              <a:spcBef>
                <a:spcPts val="3500"/>
              </a:spcBef>
              <a:spcAft>
                <a:spcPts val="2000"/>
              </a:spcAft>
              <a:buClr>
                <a:schemeClr val="dk1"/>
              </a:buClr>
              <a:buSzPts val="1100"/>
              <a:buFont typeface="Arial"/>
              <a:buNone/>
            </a:pPr>
            <a:endParaRPr sz="1600">
              <a:solidFill>
                <a:schemeClr val="dk1"/>
              </a:solidFill>
            </a:endParaRPr>
          </a:p>
        </p:txBody>
      </p:sp>
    </p:spTree>
    <p:extLst>
      <p:ext uri="{BB962C8B-B14F-4D97-AF65-F5344CB8AC3E}">
        <p14:creationId xmlns:p14="http://schemas.microsoft.com/office/powerpoint/2010/main" val="31276098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29"/>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Binomial distribution</a:t>
            </a:r>
            <a:endParaRPr/>
          </a:p>
        </p:txBody>
      </p:sp>
      <p:sp>
        <p:nvSpPr>
          <p:cNvPr id="951" name="Google Shape;951;p129"/>
          <p:cNvSpPr txBox="1">
            <a:spLocks noGrp="1"/>
          </p:cNvSpPr>
          <p:nvPr>
            <p:ph type="body" idx="2"/>
          </p:nvPr>
        </p:nvSpPr>
        <p:spPr>
          <a:xfrm>
            <a:off x="422025" y="1571700"/>
            <a:ext cx="8399700" cy="4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Python solution:</a:t>
            </a:r>
            <a:endParaRPr sz="1600">
              <a:solidFill>
                <a:schemeClr val="dk1"/>
              </a:solidFill>
            </a:endParaRPr>
          </a:p>
          <a:p>
            <a:pPr marL="0" lvl="0" indent="0" algn="l" rtl="0">
              <a:lnSpc>
                <a:spcPct val="100000"/>
              </a:lnSpc>
              <a:spcBef>
                <a:spcPts val="1600"/>
              </a:spcBef>
              <a:spcAft>
                <a:spcPts val="2000"/>
              </a:spcAft>
              <a:buClr>
                <a:schemeClr val="dk1"/>
              </a:buClr>
              <a:buSzPts val="1100"/>
              <a:buFont typeface="Arial"/>
              <a:buNone/>
            </a:pPr>
            <a:endParaRPr sz="1600">
              <a:solidFill>
                <a:schemeClr val="dk1"/>
              </a:solidFill>
            </a:endParaRPr>
          </a:p>
        </p:txBody>
      </p:sp>
      <p:pic>
        <p:nvPicPr>
          <p:cNvPr id="952" name="Google Shape;952;p129"/>
          <p:cNvPicPr preferRelativeResize="0"/>
          <p:nvPr/>
        </p:nvPicPr>
        <p:blipFill rotWithShape="1">
          <a:blip r:embed="rId3">
            <a:alphaModFix/>
          </a:blip>
          <a:srcRect r="23047"/>
          <a:stretch/>
        </p:blipFill>
        <p:spPr>
          <a:xfrm>
            <a:off x="967263" y="2246775"/>
            <a:ext cx="7209476" cy="1840800"/>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14301452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4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Uniform distribution (</a:t>
            </a:r>
            <a:r>
              <a:rPr lang="en-GB" dirty="0" smtClean="0"/>
              <a:t>continuous) (A.2)</a:t>
            </a:r>
            <a:endParaRPr dirty="0"/>
          </a:p>
        </p:txBody>
      </p:sp>
      <p:sp>
        <p:nvSpPr>
          <p:cNvPr id="1065" name="Google Shape;1065;p143"/>
          <p:cNvSpPr txBox="1">
            <a:spLocks noGrp="1"/>
          </p:cNvSpPr>
          <p:nvPr>
            <p:ph type="body" idx="2"/>
          </p:nvPr>
        </p:nvSpPr>
        <p:spPr>
          <a:xfrm>
            <a:off x="422025" y="3794925"/>
            <a:ext cx="4264500" cy="699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GB"/>
              <a:t>The values taken by X are </a:t>
            </a:r>
            <a:r>
              <a:rPr lang="en-GB">
                <a:solidFill>
                  <a:srgbClr val="25AAE2"/>
                </a:solidFill>
              </a:rPr>
              <a:t>equiprobable</a:t>
            </a:r>
            <a:endParaRPr>
              <a:solidFill>
                <a:srgbClr val="25AAE2"/>
              </a:solidFill>
            </a:endParaRPr>
          </a:p>
        </p:txBody>
      </p:sp>
      <p:sp>
        <p:nvSpPr>
          <p:cNvPr id="1066" name="Google Shape;1066;p143"/>
          <p:cNvSpPr txBox="1"/>
          <p:nvPr/>
        </p:nvSpPr>
        <p:spPr>
          <a:xfrm>
            <a:off x="442475" y="1571700"/>
            <a:ext cx="8379300" cy="13317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Font typeface="Avenir"/>
              <a:buChar char="●"/>
            </a:pPr>
            <a:r>
              <a:rPr lang="en-GB" sz="1600">
                <a:latin typeface="Avenir"/>
                <a:ea typeface="Avenir"/>
                <a:cs typeface="Avenir"/>
                <a:sym typeface="Avenir"/>
              </a:rPr>
              <a:t>The continuous uniform distribution represents a situation where all outcomes in a range between a minimum and maximum value are equally likely</a:t>
            </a:r>
            <a:endParaRPr sz="1600">
              <a:latin typeface="Avenir"/>
              <a:ea typeface="Avenir"/>
              <a:cs typeface="Avenir"/>
              <a:sym typeface="Avenir"/>
            </a:endParaRPr>
          </a:p>
          <a:p>
            <a:pPr marL="457200" lvl="0" indent="-330200" algn="l" rtl="0">
              <a:lnSpc>
                <a:spcPct val="100000"/>
              </a:lnSpc>
              <a:spcBef>
                <a:spcPts val="2500"/>
              </a:spcBef>
              <a:spcAft>
                <a:spcPts val="0"/>
              </a:spcAft>
              <a:buSzPts val="1600"/>
              <a:buFont typeface="Avenir"/>
              <a:buChar char="●"/>
            </a:pPr>
            <a:r>
              <a:rPr lang="en-GB" sz="1600">
                <a:latin typeface="Avenir"/>
                <a:ea typeface="Avenir"/>
                <a:cs typeface="Avenir"/>
                <a:sym typeface="Avenir"/>
              </a:rPr>
              <a:t>The p.d.f. of the uniform distribution is,</a:t>
            </a:r>
            <a:endParaRPr sz="1600">
              <a:solidFill>
                <a:srgbClr val="595959"/>
              </a:solidFill>
              <a:latin typeface="Avenir"/>
              <a:ea typeface="Avenir"/>
              <a:cs typeface="Avenir"/>
              <a:sym typeface="Avenir"/>
            </a:endParaRPr>
          </a:p>
          <a:p>
            <a:pPr marL="0" lvl="0" indent="0" algn="l" rtl="0">
              <a:lnSpc>
                <a:spcPct val="115000"/>
              </a:lnSpc>
              <a:spcBef>
                <a:spcPts val="2500"/>
              </a:spcBef>
              <a:spcAft>
                <a:spcPts val="0"/>
              </a:spcAft>
              <a:buNone/>
            </a:pPr>
            <a:endParaRPr sz="1600">
              <a:solidFill>
                <a:srgbClr val="595959"/>
              </a:solidFill>
              <a:latin typeface="Avenir"/>
              <a:ea typeface="Avenir"/>
              <a:cs typeface="Avenir"/>
              <a:sym typeface="Avenir"/>
            </a:endParaRPr>
          </a:p>
        </p:txBody>
      </p:sp>
      <p:pic>
        <p:nvPicPr>
          <p:cNvPr id="1067" name="Google Shape;1067;p143"/>
          <p:cNvPicPr preferRelativeResize="0"/>
          <p:nvPr/>
        </p:nvPicPr>
        <p:blipFill rotWithShape="1">
          <a:blip r:embed="rId3">
            <a:alphaModFix/>
          </a:blip>
          <a:srcRect/>
          <a:stretch/>
        </p:blipFill>
        <p:spPr>
          <a:xfrm>
            <a:off x="4769475" y="3616125"/>
            <a:ext cx="3932050" cy="1457950"/>
          </a:xfrm>
          <a:prstGeom prst="rect">
            <a:avLst/>
          </a:prstGeom>
          <a:noFill/>
          <a:ln w="9525" cap="flat" cmpd="sng">
            <a:solidFill>
              <a:srgbClr val="666666"/>
            </a:solidFill>
            <a:prstDash val="solid"/>
            <a:round/>
            <a:headEnd type="none" w="sm" len="sm"/>
            <a:tailEnd type="none" w="sm" len="sm"/>
          </a:ln>
        </p:spPr>
      </p:pic>
      <p:pic>
        <p:nvPicPr>
          <p:cNvPr id="1068" name="Google Shape;1068;p143"/>
          <p:cNvPicPr preferRelativeResize="0"/>
          <p:nvPr/>
        </p:nvPicPr>
        <p:blipFill rotWithShape="1">
          <a:blip r:embed="rId4">
            <a:alphaModFix/>
          </a:blip>
          <a:srcRect t="15782"/>
          <a:stretch/>
        </p:blipFill>
        <p:spPr>
          <a:xfrm>
            <a:off x="1316300" y="3044875"/>
            <a:ext cx="5706150" cy="422600"/>
          </a:xfrm>
          <a:prstGeom prst="rect">
            <a:avLst/>
          </a:prstGeom>
          <a:noFill/>
          <a:ln>
            <a:noFill/>
          </a:ln>
        </p:spPr>
      </p:pic>
    </p:spTree>
    <p:extLst>
      <p:ext uri="{BB962C8B-B14F-4D97-AF65-F5344CB8AC3E}">
        <p14:creationId xmlns:p14="http://schemas.microsoft.com/office/powerpoint/2010/main" val="121155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8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Continuous random variable</a:t>
            </a:r>
            <a:endParaRPr/>
          </a:p>
        </p:txBody>
      </p:sp>
      <p:sp>
        <p:nvSpPr>
          <p:cNvPr id="609" name="Google Shape;609;p84"/>
          <p:cNvSpPr txBox="1">
            <a:spLocks noGrp="1"/>
          </p:cNvSpPr>
          <p:nvPr>
            <p:ph type="body" idx="2"/>
          </p:nvPr>
        </p:nvSpPr>
        <p:spPr>
          <a:xfrm>
            <a:off x="422025" y="1571700"/>
            <a:ext cx="8397900" cy="345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Examples:</a:t>
            </a:r>
            <a:endParaRPr>
              <a:solidFill>
                <a:schemeClr val="dk1"/>
              </a:solidFill>
            </a:endParaRPr>
          </a:p>
          <a:p>
            <a:pPr marL="457200" lvl="0" indent="-330200" algn="l" rtl="0">
              <a:lnSpc>
                <a:spcPct val="100000"/>
              </a:lnSpc>
              <a:spcBef>
                <a:spcPts val="2000"/>
              </a:spcBef>
              <a:spcAft>
                <a:spcPts val="0"/>
              </a:spcAft>
              <a:buClr>
                <a:schemeClr val="dk1"/>
              </a:buClr>
              <a:buSzPts val="1600"/>
              <a:buFont typeface="Avenir"/>
              <a:buChar char="●"/>
            </a:pPr>
            <a:r>
              <a:rPr lang="en-GB">
                <a:solidFill>
                  <a:schemeClr val="dk1"/>
                </a:solidFill>
              </a:rPr>
              <a:t>Let Z: The income of a person</a:t>
            </a:r>
            <a:br>
              <a:rPr lang="en-GB">
                <a:solidFill>
                  <a:schemeClr val="dk1"/>
                </a:solidFill>
              </a:rPr>
            </a:br>
            <a:r>
              <a:rPr lang="en-GB">
                <a:solidFill>
                  <a:schemeClr val="dk1"/>
                </a:solidFill>
              </a:rPr>
              <a:t>Ω = (0, maximum income of a person)</a:t>
            </a:r>
            <a:endParaRPr>
              <a:solidFill>
                <a:schemeClr val="dk1"/>
              </a:solidFill>
            </a:endParaRPr>
          </a:p>
          <a:p>
            <a:pPr marL="457200" lvl="0" indent="-330200" algn="l" rtl="0">
              <a:lnSpc>
                <a:spcPct val="100000"/>
              </a:lnSpc>
              <a:spcBef>
                <a:spcPts val="2000"/>
              </a:spcBef>
              <a:spcAft>
                <a:spcPts val="0"/>
              </a:spcAft>
              <a:buClr>
                <a:schemeClr val="dk1"/>
              </a:buClr>
              <a:buSzPts val="1600"/>
              <a:buFont typeface="Avenir"/>
              <a:buChar char="●"/>
            </a:pPr>
            <a:r>
              <a:rPr lang="en-GB">
                <a:solidFill>
                  <a:schemeClr val="dk1"/>
                </a:solidFill>
              </a:rPr>
              <a:t>Let V: The level of water in a damn</a:t>
            </a:r>
            <a:br>
              <a:rPr lang="en-GB">
                <a:solidFill>
                  <a:schemeClr val="dk1"/>
                </a:solidFill>
              </a:rPr>
            </a:br>
            <a:r>
              <a:rPr lang="en-GB">
                <a:solidFill>
                  <a:schemeClr val="dk1"/>
                </a:solidFill>
              </a:rPr>
              <a:t>Ω = (0, height of the dam)</a:t>
            </a:r>
            <a:endParaRPr>
              <a:solidFill>
                <a:schemeClr val="dk1"/>
              </a:solidFill>
            </a:endParaRPr>
          </a:p>
          <a:p>
            <a:pPr marL="0" lvl="0" indent="0" algn="l" rtl="0">
              <a:lnSpc>
                <a:spcPct val="100000"/>
              </a:lnSpc>
              <a:spcBef>
                <a:spcPts val="3500"/>
              </a:spcBef>
              <a:spcAft>
                <a:spcPts val="0"/>
              </a:spcAft>
              <a:buNone/>
            </a:pPr>
            <a:r>
              <a:rPr lang="en-GB">
                <a:solidFill>
                  <a:schemeClr val="dk1"/>
                </a:solidFill>
              </a:rPr>
              <a:t>Note that random variables Z and V take values from a range and are thus continuous random variables</a:t>
            </a:r>
            <a:endParaRPr>
              <a:solidFill>
                <a:schemeClr val="dk1"/>
              </a:solidFill>
            </a:endParaRPr>
          </a:p>
        </p:txBody>
      </p:sp>
    </p:spTree>
    <p:extLst>
      <p:ext uri="{BB962C8B-B14F-4D97-AF65-F5344CB8AC3E}">
        <p14:creationId xmlns:p14="http://schemas.microsoft.com/office/powerpoint/2010/main" val="14358174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4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Uniform distribution (continuous)</a:t>
            </a:r>
            <a:endParaRPr/>
          </a:p>
        </p:txBody>
      </p:sp>
      <p:sp>
        <p:nvSpPr>
          <p:cNvPr id="1074" name="Google Shape;1074;p144"/>
          <p:cNvSpPr txBox="1"/>
          <p:nvPr/>
        </p:nvSpPr>
        <p:spPr>
          <a:xfrm>
            <a:off x="422025" y="1571700"/>
            <a:ext cx="8399700" cy="40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a:latin typeface="Avenir"/>
                <a:ea typeface="Avenir"/>
                <a:cs typeface="Avenir"/>
                <a:sym typeface="Avenir"/>
              </a:rPr>
              <a:t>The mean and the variance of the distribution is given as: </a:t>
            </a:r>
            <a:endParaRPr sz="1600">
              <a:latin typeface="Avenir"/>
              <a:ea typeface="Avenir"/>
              <a:cs typeface="Avenir"/>
              <a:sym typeface="Avenir"/>
            </a:endParaRPr>
          </a:p>
        </p:txBody>
      </p:sp>
      <p:sp>
        <p:nvSpPr>
          <p:cNvPr id="1075" name="Google Shape;1075;p144"/>
          <p:cNvSpPr txBox="1"/>
          <p:nvPr/>
        </p:nvSpPr>
        <p:spPr>
          <a:xfrm>
            <a:off x="422025" y="4485550"/>
            <a:ext cx="8399700" cy="40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a:latin typeface="Avenir"/>
                <a:ea typeface="Avenir"/>
                <a:cs typeface="Avenir"/>
                <a:sym typeface="Avenir"/>
              </a:rPr>
              <a:t>For example, if a = 2 and b = 6 Thus, </a:t>
            </a:r>
            <a:r>
              <a:rPr lang="en-GB" sz="1600">
                <a:solidFill>
                  <a:schemeClr val="dk1"/>
                </a:solidFill>
                <a:latin typeface="Avenir"/>
                <a:ea typeface="Avenir"/>
                <a:cs typeface="Avenir"/>
                <a:sym typeface="Avenir"/>
              </a:rPr>
              <a:t>E(X)</a:t>
            </a:r>
            <a:r>
              <a:rPr lang="en-GB" sz="1600">
                <a:latin typeface="Avenir"/>
                <a:ea typeface="Avenir"/>
                <a:cs typeface="Avenir"/>
                <a:sym typeface="Avenir"/>
              </a:rPr>
              <a:t> = 4 and </a:t>
            </a:r>
            <a:r>
              <a:rPr lang="en-GB" sz="1600">
                <a:solidFill>
                  <a:schemeClr val="dk1"/>
                </a:solidFill>
                <a:latin typeface="Avenir"/>
                <a:ea typeface="Avenir"/>
                <a:cs typeface="Avenir"/>
                <a:sym typeface="Avenir"/>
              </a:rPr>
              <a:t>V(X)</a:t>
            </a:r>
            <a:r>
              <a:rPr lang="en-GB" sz="1600">
                <a:latin typeface="Avenir"/>
                <a:ea typeface="Avenir"/>
                <a:cs typeface="Avenir"/>
                <a:sym typeface="Avenir"/>
              </a:rPr>
              <a:t> = 4/3 </a:t>
            </a:r>
            <a:endParaRPr sz="1600">
              <a:latin typeface="Avenir"/>
              <a:ea typeface="Avenir"/>
              <a:cs typeface="Avenir"/>
              <a:sym typeface="Avenir"/>
            </a:endParaRPr>
          </a:p>
        </p:txBody>
      </p:sp>
      <p:pic>
        <p:nvPicPr>
          <p:cNvPr id="1076" name="Google Shape;1076;p144" descr="E(X) = \int_a^b x f(x) dx " title="MathEquation,#000000"/>
          <p:cNvPicPr preferRelativeResize="0"/>
          <p:nvPr/>
        </p:nvPicPr>
        <p:blipFill>
          <a:blip r:embed="rId3">
            <a:alphaModFix/>
          </a:blip>
          <a:stretch>
            <a:fillRect/>
          </a:stretch>
        </p:blipFill>
        <p:spPr>
          <a:xfrm>
            <a:off x="1087000" y="2172000"/>
            <a:ext cx="2212886" cy="406340"/>
          </a:xfrm>
          <a:prstGeom prst="rect">
            <a:avLst/>
          </a:prstGeom>
          <a:noFill/>
          <a:ln>
            <a:noFill/>
          </a:ln>
        </p:spPr>
      </p:pic>
      <p:cxnSp>
        <p:nvCxnSpPr>
          <p:cNvPr id="1077" name="Google Shape;1077;p144"/>
          <p:cNvCxnSpPr/>
          <p:nvPr/>
        </p:nvCxnSpPr>
        <p:spPr>
          <a:xfrm>
            <a:off x="4779775" y="2137075"/>
            <a:ext cx="3600" cy="1857600"/>
          </a:xfrm>
          <a:prstGeom prst="straightConnector1">
            <a:avLst/>
          </a:prstGeom>
          <a:noFill/>
          <a:ln w="9525" cap="flat" cmpd="sng">
            <a:solidFill>
              <a:srgbClr val="595959"/>
            </a:solidFill>
            <a:prstDash val="solid"/>
            <a:round/>
            <a:headEnd type="none" w="med" len="med"/>
            <a:tailEnd type="none" w="med" len="med"/>
          </a:ln>
        </p:spPr>
      </p:cxnSp>
      <p:pic>
        <p:nvPicPr>
          <p:cNvPr id="1078" name="Google Shape;1078;p144" descr=" = \int_a^b x \frac{1}{b-a} dx " title="MathEquation,#000000"/>
          <p:cNvPicPr preferRelativeResize="0"/>
          <p:nvPr/>
        </p:nvPicPr>
        <p:blipFill>
          <a:blip r:embed="rId4">
            <a:alphaModFix/>
          </a:blip>
          <a:stretch>
            <a:fillRect/>
          </a:stretch>
        </p:blipFill>
        <p:spPr>
          <a:xfrm>
            <a:off x="1769650" y="2900008"/>
            <a:ext cx="1335852" cy="405489"/>
          </a:xfrm>
          <a:prstGeom prst="rect">
            <a:avLst/>
          </a:prstGeom>
          <a:noFill/>
          <a:ln>
            <a:noFill/>
          </a:ln>
        </p:spPr>
      </p:pic>
      <p:pic>
        <p:nvPicPr>
          <p:cNvPr id="1079" name="Google Shape;1079;p144" descr=" = \frac{a + b}{2} " title="MathEquation,#000000"/>
          <p:cNvPicPr preferRelativeResize="0"/>
          <p:nvPr/>
        </p:nvPicPr>
        <p:blipFill>
          <a:blip r:embed="rId5">
            <a:alphaModFix/>
          </a:blip>
          <a:stretch>
            <a:fillRect/>
          </a:stretch>
        </p:blipFill>
        <p:spPr>
          <a:xfrm>
            <a:off x="1769650" y="3487261"/>
            <a:ext cx="686284" cy="405489"/>
          </a:xfrm>
          <a:prstGeom prst="rect">
            <a:avLst/>
          </a:prstGeom>
          <a:noFill/>
          <a:ln>
            <a:noFill/>
          </a:ln>
        </p:spPr>
      </p:pic>
      <p:pic>
        <p:nvPicPr>
          <p:cNvPr id="1080" name="Google Shape;1080;p144" descr=" = \frac{(b-a)^2}{12} " title="MathEquation,#000000"/>
          <p:cNvPicPr preferRelativeResize="0"/>
          <p:nvPr/>
        </p:nvPicPr>
        <p:blipFill>
          <a:blip r:embed="rId6">
            <a:alphaModFix/>
          </a:blip>
          <a:stretch>
            <a:fillRect/>
          </a:stretch>
        </p:blipFill>
        <p:spPr>
          <a:xfrm>
            <a:off x="5654700" y="3366375"/>
            <a:ext cx="855800" cy="453276"/>
          </a:xfrm>
          <a:prstGeom prst="rect">
            <a:avLst/>
          </a:prstGeom>
          <a:noFill/>
          <a:ln>
            <a:noFill/>
          </a:ln>
        </p:spPr>
      </p:pic>
      <p:pic>
        <p:nvPicPr>
          <p:cNvPr id="1081" name="Google Shape;1081;p144" descr="V(X) = E(X) - [E(X)]^2" title="MathEquation,#000000"/>
          <p:cNvPicPr preferRelativeResize="0"/>
          <p:nvPr/>
        </p:nvPicPr>
        <p:blipFill>
          <a:blip r:embed="rId7">
            <a:alphaModFix/>
          </a:blip>
          <a:stretch>
            <a:fillRect/>
          </a:stretch>
        </p:blipFill>
        <p:spPr>
          <a:xfrm>
            <a:off x="4912938" y="2196738"/>
            <a:ext cx="3037236" cy="356875"/>
          </a:xfrm>
          <a:prstGeom prst="rect">
            <a:avLst/>
          </a:prstGeom>
          <a:noFill/>
          <a:ln>
            <a:noFill/>
          </a:ln>
        </p:spPr>
      </p:pic>
      <p:pic>
        <p:nvPicPr>
          <p:cNvPr id="1082" name="Google Shape;1082;p144" descr="= \int_a^b x^2 f(x) dx - [\int_a^b x f(x) dx]^2" title="MathEquation,#000000"/>
          <p:cNvPicPr preferRelativeResize="0"/>
          <p:nvPr/>
        </p:nvPicPr>
        <p:blipFill>
          <a:blip r:embed="rId8">
            <a:alphaModFix/>
          </a:blip>
          <a:stretch>
            <a:fillRect/>
          </a:stretch>
        </p:blipFill>
        <p:spPr>
          <a:xfrm>
            <a:off x="5654700" y="2756775"/>
            <a:ext cx="3458724" cy="406400"/>
          </a:xfrm>
          <a:prstGeom prst="rect">
            <a:avLst/>
          </a:prstGeom>
          <a:noFill/>
          <a:ln>
            <a:noFill/>
          </a:ln>
        </p:spPr>
      </p:pic>
    </p:spTree>
    <p:extLst>
      <p:ext uri="{BB962C8B-B14F-4D97-AF65-F5344CB8AC3E}">
        <p14:creationId xmlns:p14="http://schemas.microsoft.com/office/powerpoint/2010/main" val="32381262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4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Uniform distribution - python function </a:t>
            </a:r>
            <a:endParaRPr/>
          </a:p>
        </p:txBody>
      </p:sp>
      <p:graphicFrame>
        <p:nvGraphicFramePr>
          <p:cNvPr id="1088" name="Google Shape;1088;p145"/>
          <p:cNvGraphicFramePr/>
          <p:nvPr/>
        </p:nvGraphicFramePr>
        <p:xfrm>
          <a:off x="574425" y="1867975"/>
          <a:ext cx="7663350" cy="2172000"/>
        </p:xfrm>
        <a:graphic>
          <a:graphicData uri="http://schemas.openxmlformats.org/drawingml/2006/table">
            <a:tbl>
              <a:tblPr>
                <a:noFill/>
                <a:tableStyleId>{752DB110-38DB-4DD5-ACF8-180C5AEF61A4}</a:tableStyleId>
              </a:tblPr>
              <a:tblGrid>
                <a:gridCol w="2315150">
                  <a:extLst>
                    <a:ext uri="{9D8B030D-6E8A-4147-A177-3AD203B41FA5}">
                      <a16:colId xmlns:a16="http://schemas.microsoft.com/office/drawing/2014/main" val="20000"/>
                    </a:ext>
                  </a:extLst>
                </a:gridCol>
                <a:gridCol w="5348200">
                  <a:extLst>
                    <a:ext uri="{9D8B030D-6E8A-4147-A177-3AD203B41FA5}">
                      <a16:colId xmlns:a16="http://schemas.microsoft.com/office/drawing/2014/main" val="20001"/>
                    </a:ext>
                  </a:extLst>
                </a:gridCol>
              </a:tblGrid>
              <a:tr h="543000">
                <a:tc>
                  <a:txBody>
                    <a:bodyPr/>
                    <a:lstStyle/>
                    <a:p>
                      <a:pPr marL="0" lvl="0" indent="0" algn="ctr" rtl="0">
                        <a:spcBef>
                          <a:spcPts val="0"/>
                        </a:spcBef>
                        <a:spcAft>
                          <a:spcPts val="0"/>
                        </a:spcAft>
                        <a:buNone/>
                      </a:pPr>
                      <a:r>
                        <a:rPr lang="en-GB">
                          <a:latin typeface="Avenir"/>
                          <a:ea typeface="Avenir"/>
                          <a:cs typeface="Avenir"/>
                          <a:sym typeface="Avenir"/>
                        </a:rPr>
                        <a:t>Python function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Description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scipy.stats.uniform.pmf()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pmf of discrete </a:t>
                      </a:r>
                      <a:r>
                        <a:rPr lang="en-GB">
                          <a:solidFill>
                            <a:schemeClr val="dk1"/>
                          </a:solidFill>
                          <a:latin typeface="Avenir"/>
                          <a:ea typeface="Avenir"/>
                          <a:cs typeface="Avenir"/>
                          <a:sym typeface="Avenir"/>
                        </a:rPr>
                        <a:t>uniform</a:t>
                      </a:r>
                      <a:r>
                        <a:rPr lang="en-GB">
                          <a:latin typeface="Avenir"/>
                          <a:ea typeface="Avenir"/>
                          <a:cs typeface="Avenir"/>
                          <a:sym typeface="Avenir"/>
                        </a:rPr>
                        <a:t> distribution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a:t>
                      </a:r>
                      <a:r>
                        <a:rPr lang="en-GB">
                          <a:solidFill>
                            <a:schemeClr val="dk1"/>
                          </a:solidFill>
                          <a:latin typeface="Avenir"/>
                          <a:ea typeface="Avenir"/>
                          <a:cs typeface="Avenir"/>
                          <a:sym typeface="Avenir"/>
                        </a:rPr>
                        <a:t>uniform</a:t>
                      </a:r>
                      <a:r>
                        <a:rPr lang="en-GB">
                          <a:latin typeface="Avenir"/>
                          <a:ea typeface="Avenir"/>
                          <a:cs typeface="Avenir"/>
                          <a:sym typeface="Avenir"/>
                        </a:rPr>
                        <a:t>.cdf()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cdf of discrete </a:t>
                      </a:r>
                      <a:r>
                        <a:rPr lang="en-GB">
                          <a:solidFill>
                            <a:schemeClr val="dk1"/>
                          </a:solidFill>
                          <a:latin typeface="Avenir"/>
                          <a:ea typeface="Avenir"/>
                          <a:cs typeface="Avenir"/>
                          <a:sym typeface="Avenir"/>
                        </a:rPr>
                        <a:t>uniform</a:t>
                      </a:r>
                      <a:r>
                        <a:rPr lang="en-GB">
                          <a:latin typeface="Avenir"/>
                          <a:ea typeface="Avenir"/>
                          <a:cs typeface="Avenir"/>
                          <a:sym typeface="Avenir"/>
                        </a:rPr>
                        <a:t> distribution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43000">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scipy.stats.uniform.sf()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calculates the value of survival function (1 - cdf)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117866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46"/>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Uniform distribution (continuous)</a:t>
            </a:r>
            <a:endParaRPr/>
          </a:p>
        </p:txBody>
      </p:sp>
      <p:sp>
        <p:nvSpPr>
          <p:cNvPr id="1094" name="Google Shape;1094;p146"/>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A gas supplying company has a pipe of 200 kms from the its supplying centre to the city. What is the probability that the pipe leaks in the middle 100 kms. (Assume that the chance of pipe leakage is equal on the entire route)</a:t>
            </a:r>
            <a:endParaRPr sz="1600">
              <a:solidFill>
                <a:schemeClr val="dk1"/>
              </a:solidFill>
            </a:endParaRPr>
          </a:p>
        </p:txBody>
      </p:sp>
    </p:spTree>
    <p:extLst>
      <p:ext uri="{BB962C8B-B14F-4D97-AF65-F5344CB8AC3E}">
        <p14:creationId xmlns:p14="http://schemas.microsoft.com/office/powerpoint/2010/main" val="27724821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47"/>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Uniform distribution (continuous)</a:t>
            </a:r>
            <a:endParaRPr/>
          </a:p>
        </p:txBody>
      </p:sp>
      <p:sp>
        <p:nvSpPr>
          <p:cNvPr id="1100" name="Google Shape;1100;p147"/>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Let X: the event that the pipe leaks at x kms</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It follows an uniform distribution over the interval [0,200] </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To find: the probability of pipe leakage in the middle 100 kms., i.e. between 50 to 150 kms</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The required probability is P( 50 ≤ x ≤ 150)</a:t>
            </a:r>
            <a:endParaRPr sz="1600">
              <a:solidFill>
                <a:schemeClr val="dk1"/>
              </a:solidFill>
            </a:endParaRPr>
          </a:p>
        </p:txBody>
      </p:sp>
    </p:spTree>
    <p:extLst>
      <p:ext uri="{BB962C8B-B14F-4D97-AF65-F5344CB8AC3E}">
        <p14:creationId xmlns:p14="http://schemas.microsoft.com/office/powerpoint/2010/main" val="2300476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48"/>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Uniform distribution (continuous)</a:t>
            </a:r>
            <a:endParaRPr/>
          </a:p>
        </p:txBody>
      </p:sp>
      <p:sp>
        <p:nvSpPr>
          <p:cNvPr id="1106" name="Google Shape;1106;p148"/>
          <p:cNvSpPr txBox="1">
            <a:spLocks noGrp="1"/>
          </p:cNvSpPr>
          <p:nvPr>
            <p:ph type="body" idx="2"/>
          </p:nvPr>
        </p:nvSpPr>
        <p:spPr>
          <a:xfrm>
            <a:off x="422025" y="1571700"/>
            <a:ext cx="8399700" cy="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1600"/>
              </a:spcAft>
              <a:buClr>
                <a:schemeClr val="dk1"/>
              </a:buClr>
              <a:buSzPts val="1100"/>
              <a:buFont typeface="Arial"/>
              <a:buNone/>
            </a:pPr>
            <a:endParaRPr sz="1600">
              <a:solidFill>
                <a:schemeClr val="dk1"/>
              </a:solidFill>
            </a:endParaRPr>
          </a:p>
        </p:txBody>
      </p:sp>
      <p:pic>
        <p:nvPicPr>
          <p:cNvPr id="1107" name="Google Shape;1107;p148" descr="P( 50 ≤ x ≤ 150) = \int_{50}^{150} f(x) dx" title="MathEquation,#000000"/>
          <p:cNvPicPr preferRelativeResize="0"/>
          <p:nvPr/>
        </p:nvPicPr>
        <p:blipFill>
          <a:blip r:embed="rId3">
            <a:alphaModFix/>
          </a:blip>
          <a:stretch>
            <a:fillRect/>
          </a:stretch>
        </p:blipFill>
        <p:spPr>
          <a:xfrm>
            <a:off x="422025" y="2202663"/>
            <a:ext cx="4329544" cy="430622"/>
          </a:xfrm>
          <a:prstGeom prst="rect">
            <a:avLst/>
          </a:prstGeom>
          <a:noFill/>
          <a:ln>
            <a:noFill/>
          </a:ln>
        </p:spPr>
      </p:pic>
      <p:pic>
        <p:nvPicPr>
          <p:cNvPr id="1108" name="Google Shape;1108;p148" descr="= \int_{50}^{150} \frac{1}{200} dx" title="MathEquation,#000000"/>
          <p:cNvPicPr preferRelativeResize="0"/>
          <p:nvPr/>
        </p:nvPicPr>
        <p:blipFill>
          <a:blip r:embed="rId4">
            <a:alphaModFix/>
          </a:blip>
          <a:stretch>
            <a:fillRect/>
          </a:stretch>
        </p:blipFill>
        <p:spPr>
          <a:xfrm>
            <a:off x="2769719" y="2947202"/>
            <a:ext cx="1693368" cy="430631"/>
          </a:xfrm>
          <a:prstGeom prst="rect">
            <a:avLst/>
          </a:prstGeom>
          <a:noFill/>
          <a:ln>
            <a:noFill/>
          </a:ln>
        </p:spPr>
      </p:pic>
      <p:pic>
        <p:nvPicPr>
          <p:cNvPr id="1109" name="Google Shape;1109;p148" descr="= \frac{150}{200} - \frac{50}{200}" title="MathEquation,#000000"/>
          <p:cNvPicPr preferRelativeResize="0"/>
          <p:nvPr/>
        </p:nvPicPr>
        <p:blipFill>
          <a:blip r:embed="rId5">
            <a:alphaModFix/>
          </a:blip>
          <a:stretch>
            <a:fillRect/>
          </a:stretch>
        </p:blipFill>
        <p:spPr>
          <a:xfrm>
            <a:off x="2769737" y="3691761"/>
            <a:ext cx="1621288" cy="430629"/>
          </a:xfrm>
          <a:prstGeom prst="rect">
            <a:avLst/>
          </a:prstGeom>
          <a:noFill/>
          <a:ln>
            <a:noFill/>
          </a:ln>
        </p:spPr>
      </p:pic>
      <p:pic>
        <p:nvPicPr>
          <p:cNvPr id="1110" name="Google Shape;1110;p148" descr="= \frac{1}{2}" title="MathEquation,#000000"/>
          <p:cNvPicPr preferRelativeResize="0"/>
          <p:nvPr/>
        </p:nvPicPr>
        <p:blipFill>
          <a:blip r:embed="rId6">
            <a:alphaModFix/>
          </a:blip>
          <a:stretch>
            <a:fillRect/>
          </a:stretch>
        </p:blipFill>
        <p:spPr>
          <a:xfrm>
            <a:off x="2769717" y="4357875"/>
            <a:ext cx="584324" cy="430633"/>
          </a:xfrm>
          <a:prstGeom prst="rect">
            <a:avLst/>
          </a:prstGeom>
          <a:noFill/>
          <a:ln>
            <a:noFill/>
          </a:ln>
        </p:spPr>
      </p:pic>
      <p:sp>
        <p:nvSpPr>
          <p:cNvPr id="1111" name="Google Shape;1111;p148"/>
          <p:cNvSpPr txBox="1"/>
          <p:nvPr/>
        </p:nvSpPr>
        <p:spPr>
          <a:xfrm>
            <a:off x="5587425" y="3475075"/>
            <a:ext cx="3234300" cy="8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Avenir"/>
                <a:ea typeface="Avenir"/>
                <a:cs typeface="Avenir"/>
                <a:sym typeface="Avenir"/>
              </a:rPr>
              <a:t>Thus, the </a:t>
            </a:r>
            <a:r>
              <a:rPr lang="en-GB" sz="1600">
                <a:solidFill>
                  <a:schemeClr val="dk1"/>
                </a:solidFill>
                <a:latin typeface="Avenir"/>
                <a:ea typeface="Avenir"/>
                <a:cs typeface="Avenir"/>
                <a:sym typeface="Avenir"/>
              </a:rPr>
              <a:t>probability pipe leaks in the middle 100 kms is 0.5</a:t>
            </a:r>
            <a:endParaRPr sz="1600">
              <a:latin typeface="Avenir"/>
              <a:ea typeface="Avenir"/>
              <a:cs typeface="Avenir"/>
              <a:sym typeface="Avenir"/>
            </a:endParaRPr>
          </a:p>
        </p:txBody>
      </p:sp>
    </p:spTree>
    <p:extLst>
      <p:ext uri="{BB962C8B-B14F-4D97-AF65-F5344CB8AC3E}">
        <p14:creationId xmlns:p14="http://schemas.microsoft.com/office/powerpoint/2010/main" val="42589623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49"/>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Uniform distribution (continuous)</a:t>
            </a:r>
            <a:endParaRPr/>
          </a:p>
        </p:txBody>
      </p:sp>
      <p:sp>
        <p:nvSpPr>
          <p:cNvPr id="1117" name="Google Shape;1117;p149"/>
          <p:cNvSpPr txBox="1">
            <a:spLocks noGrp="1"/>
          </p:cNvSpPr>
          <p:nvPr>
            <p:ph type="body" idx="2"/>
          </p:nvPr>
        </p:nvSpPr>
        <p:spPr>
          <a:xfrm>
            <a:off x="422025" y="1571700"/>
            <a:ext cx="8399700" cy="43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Python solution:</a:t>
            </a:r>
            <a:endParaRPr sz="1600">
              <a:solidFill>
                <a:schemeClr val="dk1"/>
              </a:solidFill>
            </a:endParaRPr>
          </a:p>
        </p:txBody>
      </p:sp>
      <p:pic>
        <p:nvPicPr>
          <p:cNvPr id="1118" name="Google Shape;1118;p149"/>
          <p:cNvPicPr preferRelativeResize="0"/>
          <p:nvPr/>
        </p:nvPicPr>
        <p:blipFill rotWithShape="1">
          <a:blip r:embed="rId3">
            <a:alphaModFix/>
          </a:blip>
          <a:srcRect r="19903"/>
          <a:stretch/>
        </p:blipFill>
        <p:spPr>
          <a:xfrm>
            <a:off x="1112050" y="2112050"/>
            <a:ext cx="6731801" cy="2759100"/>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8847640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216"/>
          <p:cNvSpPr txBox="1">
            <a:spLocks noGrp="1"/>
          </p:cNvSpPr>
          <p:nvPr>
            <p:ph type="title"/>
          </p:nvPr>
        </p:nvSpPr>
        <p:spPr>
          <a:xfrm>
            <a:off x="422025" y="445025"/>
            <a:ext cx="809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Relation of expectation and variance (</a:t>
            </a:r>
            <a:r>
              <a:rPr lang="en-GB" dirty="0" smtClean="0"/>
              <a:t>A.3)</a:t>
            </a:r>
            <a:endParaRPr dirty="0"/>
          </a:p>
        </p:txBody>
      </p:sp>
      <p:sp>
        <p:nvSpPr>
          <p:cNvPr id="1693" name="Google Shape;1693;p216"/>
          <p:cNvSpPr txBox="1">
            <a:spLocks noGrp="1"/>
          </p:cNvSpPr>
          <p:nvPr>
            <p:ph type="body" idx="2"/>
          </p:nvPr>
        </p:nvSpPr>
        <p:spPr>
          <a:xfrm>
            <a:off x="2646150" y="1464525"/>
            <a:ext cx="3851700" cy="3280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 V(X) = ∑ (x - µ)</a:t>
            </a:r>
            <a:r>
              <a:rPr lang="en-GB" baseline="30000">
                <a:solidFill>
                  <a:schemeClr val="dk1"/>
                </a:solidFill>
              </a:rPr>
              <a:t>2</a:t>
            </a:r>
            <a:r>
              <a:rPr lang="en-GB">
                <a:solidFill>
                  <a:schemeClr val="dk1"/>
                </a:solidFill>
              </a:rPr>
              <a:t>. f(x)</a:t>
            </a:r>
            <a:endParaRPr>
              <a:solidFill>
                <a:schemeClr val="dk1"/>
              </a:solidFill>
            </a:endParaRPr>
          </a:p>
          <a:p>
            <a:pPr marL="0" lvl="0" indent="450000" algn="l" rtl="0">
              <a:lnSpc>
                <a:spcPct val="100000"/>
              </a:lnSpc>
              <a:spcBef>
                <a:spcPts val="2000"/>
              </a:spcBef>
              <a:spcAft>
                <a:spcPts val="0"/>
              </a:spcAft>
              <a:buNone/>
            </a:pPr>
            <a:r>
              <a:rPr lang="en-GB">
                <a:solidFill>
                  <a:schemeClr val="dk1"/>
                </a:solidFill>
              </a:rPr>
              <a:t>= ∑ (x</a:t>
            </a:r>
            <a:r>
              <a:rPr lang="en-GB" baseline="30000">
                <a:solidFill>
                  <a:schemeClr val="dk1"/>
                </a:solidFill>
              </a:rPr>
              <a:t>2</a:t>
            </a:r>
            <a:r>
              <a:rPr lang="en-GB">
                <a:solidFill>
                  <a:schemeClr val="dk1"/>
                </a:solidFill>
              </a:rPr>
              <a:t> - 2µ.x + µ</a:t>
            </a:r>
            <a:r>
              <a:rPr lang="en-GB" baseline="30000">
                <a:solidFill>
                  <a:schemeClr val="dk1"/>
                </a:solidFill>
              </a:rPr>
              <a:t>2</a:t>
            </a:r>
            <a:r>
              <a:rPr lang="en-GB">
                <a:solidFill>
                  <a:schemeClr val="dk1"/>
                </a:solidFill>
              </a:rPr>
              <a:t>). f(x)</a:t>
            </a:r>
            <a:endParaRPr>
              <a:solidFill>
                <a:schemeClr val="dk1"/>
              </a:solidFill>
            </a:endParaRPr>
          </a:p>
          <a:p>
            <a:pPr marL="0" lvl="0" indent="450000" algn="l" rtl="0">
              <a:lnSpc>
                <a:spcPct val="100000"/>
              </a:lnSpc>
              <a:spcBef>
                <a:spcPts val="2000"/>
              </a:spcBef>
              <a:spcAft>
                <a:spcPts val="0"/>
              </a:spcAft>
              <a:buNone/>
            </a:pPr>
            <a:r>
              <a:rPr lang="en-GB">
                <a:solidFill>
                  <a:schemeClr val="dk1"/>
                </a:solidFill>
              </a:rPr>
              <a:t>= ∑ (x</a:t>
            </a:r>
            <a:r>
              <a:rPr lang="en-GB" baseline="30000">
                <a:solidFill>
                  <a:schemeClr val="dk1"/>
                </a:solidFill>
              </a:rPr>
              <a:t>2</a:t>
            </a:r>
            <a:r>
              <a:rPr lang="en-GB">
                <a:solidFill>
                  <a:schemeClr val="dk1"/>
                </a:solidFill>
              </a:rPr>
              <a:t> - 2µ.x + µ</a:t>
            </a:r>
            <a:r>
              <a:rPr lang="en-GB" baseline="30000">
                <a:solidFill>
                  <a:schemeClr val="dk1"/>
                </a:solidFill>
              </a:rPr>
              <a:t>2</a:t>
            </a:r>
            <a:r>
              <a:rPr lang="en-GB">
                <a:solidFill>
                  <a:schemeClr val="dk1"/>
                </a:solidFill>
              </a:rPr>
              <a:t>). f(x)</a:t>
            </a:r>
            <a:endParaRPr>
              <a:solidFill>
                <a:schemeClr val="dk1"/>
              </a:solidFill>
            </a:endParaRPr>
          </a:p>
          <a:p>
            <a:pPr marL="0" lvl="0" indent="450000" algn="l" rtl="0">
              <a:lnSpc>
                <a:spcPct val="100000"/>
              </a:lnSpc>
              <a:spcBef>
                <a:spcPts val="2000"/>
              </a:spcBef>
              <a:spcAft>
                <a:spcPts val="0"/>
              </a:spcAft>
              <a:buNone/>
            </a:pPr>
            <a:r>
              <a:rPr lang="en-GB">
                <a:solidFill>
                  <a:schemeClr val="dk1"/>
                </a:solidFill>
              </a:rPr>
              <a:t>= ∑ x</a:t>
            </a:r>
            <a:r>
              <a:rPr lang="en-GB" baseline="30000">
                <a:solidFill>
                  <a:schemeClr val="dk1"/>
                </a:solidFill>
              </a:rPr>
              <a:t>2</a:t>
            </a:r>
            <a:r>
              <a:rPr lang="en-GB">
                <a:solidFill>
                  <a:schemeClr val="dk1"/>
                </a:solidFill>
              </a:rPr>
              <a:t> . f(x) - ∑ 2µ. x . f(x) + ∑ µ</a:t>
            </a:r>
            <a:r>
              <a:rPr lang="en-GB" baseline="30000">
                <a:solidFill>
                  <a:schemeClr val="dk1"/>
                </a:solidFill>
              </a:rPr>
              <a:t>2</a:t>
            </a:r>
            <a:r>
              <a:rPr lang="en-GB">
                <a:solidFill>
                  <a:schemeClr val="dk1"/>
                </a:solidFill>
              </a:rPr>
              <a:t>. f(x)</a:t>
            </a:r>
            <a:endParaRPr>
              <a:solidFill>
                <a:schemeClr val="dk1"/>
              </a:solidFill>
            </a:endParaRPr>
          </a:p>
          <a:p>
            <a:pPr marL="0" lvl="0" indent="450000" algn="l" rtl="0">
              <a:lnSpc>
                <a:spcPct val="100000"/>
              </a:lnSpc>
              <a:spcBef>
                <a:spcPts val="2000"/>
              </a:spcBef>
              <a:spcAft>
                <a:spcPts val="0"/>
              </a:spcAft>
              <a:buClr>
                <a:schemeClr val="dk1"/>
              </a:buClr>
              <a:buSzPts val="1100"/>
              <a:buFont typeface="Arial"/>
              <a:buNone/>
            </a:pPr>
            <a:r>
              <a:rPr lang="en-GB">
                <a:solidFill>
                  <a:schemeClr val="dk1"/>
                </a:solidFill>
              </a:rPr>
              <a:t>= ∑ x</a:t>
            </a:r>
            <a:r>
              <a:rPr lang="en-GB" baseline="30000">
                <a:solidFill>
                  <a:schemeClr val="dk1"/>
                </a:solidFill>
              </a:rPr>
              <a:t>2</a:t>
            </a:r>
            <a:r>
              <a:rPr lang="en-GB">
                <a:solidFill>
                  <a:schemeClr val="dk1"/>
                </a:solidFill>
              </a:rPr>
              <a:t> . f(x) - 2µ ∑ x . f(x) + ∑ µ</a:t>
            </a:r>
            <a:r>
              <a:rPr lang="en-GB" baseline="30000">
                <a:solidFill>
                  <a:schemeClr val="dk1"/>
                </a:solidFill>
              </a:rPr>
              <a:t>2</a:t>
            </a:r>
            <a:r>
              <a:rPr lang="en-GB">
                <a:solidFill>
                  <a:schemeClr val="dk1"/>
                </a:solidFill>
              </a:rPr>
              <a:t>. f(x)</a:t>
            </a:r>
            <a:endParaRPr>
              <a:solidFill>
                <a:schemeClr val="dk1"/>
              </a:solidFill>
            </a:endParaRPr>
          </a:p>
          <a:p>
            <a:pPr marL="0" lvl="0" indent="450000" algn="l" rtl="0">
              <a:lnSpc>
                <a:spcPct val="100000"/>
              </a:lnSpc>
              <a:spcBef>
                <a:spcPts val="2000"/>
              </a:spcBef>
              <a:spcAft>
                <a:spcPts val="0"/>
              </a:spcAft>
              <a:buNone/>
            </a:pPr>
            <a:r>
              <a:rPr lang="en-GB">
                <a:solidFill>
                  <a:schemeClr val="dk1"/>
                </a:solidFill>
              </a:rPr>
              <a:t>= E(X</a:t>
            </a:r>
            <a:r>
              <a:rPr lang="en-GB" baseline="30000">
                <a:solidFill>
                  <a:schemeClr val="dk1"/>
                </a:solidFill>
              </a:rPr>
              <a:t>2</a:t>
            </a:r>
            <a:r>
              <a:rPr lang="en-GB">
                <a:solidFill>
                  <a:schemeClr val="dk1"/>
                </a:solidFill>
              </a:rPr>
              <a:t>) - 2 E(X) . E(X) + [E(X)]</a:t>
            </a:r>
            <a:r>
              <a:rPr lang="en-GB" baseline="30000">
                <a:solidFill>
                  <a:schemeClr val="dk1"/>
                </a:solidFill>
              </a:rPr>
              <a:t>2</a:t>
            </a:r>
            <a:endParaRPr>
              <a:solidFill>
                <a:schemeClr val="dk1"/>
              </a:solidFill>
            </a:endParaRPr>
          </a:p>
          <a:p>
            <a:pPr marL="0" lvl="0" indent="450000" algn="l" rtl="0">
              <a:lnSpc>
                <a:spcPct val="100000"/>
              </a:lnSpc>
              <a:spcBef>
                <a:spcPts val="2000"/>
              </a:spcBef>
              <a:spcAft>
                <a:spcPts val="2000"/>
              </a:spcAft>
              <a:buClr>
                <a:schemeClr val="dk1"/>
              </a:buClr>
              <a:buSzPts val="1100"/>
              <a:buFont typeface="Arial"/>
              <a:buNone/>
            </a:pPr>
            <a:r>
              <a:rPr lang="en-GB">
                <a:solidFill>
                  <a:schemeClr val="dk1"/>
                </a:solidFill>
              </a:rPr>
              <a:t>= E(X</a:t>
            </a:r>
            <a:r>
              <a:rPr lang="en-GB" baseline="30000">
                <a:solidFill>
                  <a:schemeClr val="dk1"/>
                </a:solidFill>
              </a:rPr>
              <a:t>2</a:t>
            </a:r>
            <a:r>
              <a:rPr lang="en-GB">
                <a:solidFill>
                  <a:schemeClr val="dk1"/>
                </a:solidFill>
              </a:rPr>
              <a:t>) - [E(X)]</a:t>
            </a:r>
            <a:r>
              <a:rPr lang="en-GB" baseline="30000">
                <a:solidFill>
                  <a:schemeClr val="dk1"/>
                </a:solidFill>
              </a:rPr>
              <a:t>2</a:t>
            </a:r>
            <a:endParaRPr baseline="30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5"/>
          <p:cNvSpPr txBox="1">
            <a:spLocks noGrp="1"/>
          </p:cNvSpPr>
          <p:nvPr>
            <p:ph type="body" idx="2"/>
          </p:nvPr>
        </p:nvSpPr>
        <p:spPr>
          <a:xfrm>
            <a:off x="422025" y="1571700"/>
            <a:ext cx="8399700" cy="28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600">
                <a:solidFill>
                  <a:schemeClr val="dk1"/>
                </a:solidFill>
              </a:rPr>
              <a:t>Identify whether the variable is discrete or continuous random variable.</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1. Accidents on the New York highway</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2. Fuel capacity of a car</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3. Amount of milk in 15-ounce bottle</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4. Members of the public health society</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5. The total duration of a movie</a:t>
            </a:r>
            <a:endParaRPr sz="1600">
              <a:solidFill>
                <a:schemeClr val="dk1"/>
              </a:solidFill>
            </a:endParaRPr>
          </a:p>
        </p:txBody>
      </p:sp>
    </p:spTree>
    <p:extLst>
      <p:ext uri="{BB962C8B-B14F-4D97-AF65-F5344CB8AC3E}">
        <p14:creationId xmlns:p14="http://schemas.microsoft.com/office/powerpoint/2010/main" val="57875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Probability Distributions </a:t>
            </a:r>
            <a:endParaRPr/>
          </a:p>
        </p:txBody>
      </p:sp>
      <p:sp>
        <p:nvSpPr>
          <p:cNvPr id="620" name="Google Shape;620;p86"/>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Distribution of the data</a:t>
            </a:r>
            <a:endParaRPr/>
          </a:p>
        </p:txBody>
      </p:sp>
      <p:sp>
        <p:nvSpPr>
          <p:cNvPr id="626" name="Google Shape;626;p87"/>
          <p:cNvSpPr txBox="1">
            <a:spLocks noGrp="1"/>
          </p:cNvSpPr>
          <p:nvPr>
            <p:ph type="body" idx="2"/>
          </p:nvPr>
        </p:nvSpPr>
        <p:spPr>
          <a:xfrm>
            <a:off x="422025" y="1571700"/>
            <a:ext cx="8397900" cy="1610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22222"/>
              </a:buClr>
              <a:buSzPts val="1600"/>
              <a:buFont typeface="Avenir"/>
              <a:buChar char="●"/>
            </a:pPr>
            <a:r>
              <a:rPr lang="en-GB">
                <a:solidFill>
                  <a:srgbClr val="222222"/>
                </a:solidFill>
              </a:rPr>
              <a:t>The distribution is a summary of the frequency of values taken by a random variable</a:t>
            </a:r>
            <a:endParaRPr>
              <a:solidFill>
                <a:srgbClr val="222222"/>
              </a:solidFill>
            </a:endParaRPr>
          </a:p>
          <a:p>
            <a:pPr marL="457200" lvl="0" indent="-330200" algn="l" rtl="0">
              <a:lnSpc>
                <a:spcPct val="100000"/>
              </a:lnSpc>
              <a:spcBef>
                <a:spcPts val="2000"/>
              </a:spcBef>
              <a:spcAft>
                <a:spcPts val="0"/>
              </a:spcAft>
              <a:buClr>
                <a:srgbClr val="222222"/>
              </a:buClr>
              <a:buSzPts val="1600"/>
              <a:buFont typeface="Avenir"/>
              <a:buChar char="●"/>
            </a:pPr>
            <a:r>
              <a:rPr lang="en-GB">
                <a:solidFill>
                  <a:srgbClr val="222222"/>
                </a:solidFill>
              </a:rPr>
              <a:t>The distribution of the data gives information on the shape and spread of the data</a:t>
            </a:r>
            <a:endParaRPr>
              <a:solidFill>
                <a:srgbClr val="222222"/>
              </a:solidFill>
            </a:endParaRPr>
          </a:p>
          <a:p>
            <a:pPr marL="457200" lvl="0" indent="-330200" algn="l" rtl="0">
              <a:lnSpc>
                <a:spcPct val="100000"/>
              </a:lnSpc>
              <a:spcBef>
                <a:spcPts val="2000"/>
              </a:spcBef>
              <a:spcAft>
                <a:spcPts val="0"/>
              </a:spcAft>
              <a:buClr>
                <a:srgbClr val="222222"/>
              </a:buClr>
              <a:buSzPts val="1600"/>
              <a:buFont typeface="Avenir"/>
              <a:buChar char="●"/>
            </a:pPr>
            <a:r>
              <a:rPr lang="en-GB">
                <a:solidFill>
                  <a:srgbClr val="222222"/>
                </a:solidFill>
              </a:rPr>
              <a:t>On plotting the histogram or a frequency curve for a variable, we actually look at how the data is distributed over its range</a:t>
            </a:r>
            <a:endParaRPr/>
          </a:p>
        </p:txBody>
      </p:sp>
      <p:pic>
        <p:nvPicPr>
          <p:cNvPr id="627" name="Google Shape;627;p87"/>
          <p:cNvPicPr preferRelativeResize="0"/>
          <p:nvPr/>
        </p:nvPicPr>
        <p:blipFill rotWithShape="1">
          <a:blip r:embed="rId3">
            <a:alphaModFix/>
          </a:blip>
          <a:srcRect t="17794" b="3366"/>
          <a:stretch/>
        </p:blipFill>
        <p:spPr>
          <a:xfrm>
            <a:off x="1868837" y="3368443"/>
            <a:ext cx="5406325" cy="13877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Probability distribution</a:t>
            </a:r>
            <a:endParaRPr/>
          </a:p>
        </p:txBody>
      </p:sp>
      <p:sp>
        <p:nvSpPr>
          <p:cNvPr id="633" name="Google Shape;633;p88"/>
          <p:cNvSpPr txBox="1">
            <a:spLocks noGrp="1"/>
          </p:cNvSpPr>
          <p:nvPr>
            <p:ph type="body" idx="2"/>
          </p:nvPr>
        </p:nvSpPr>
        <p:spPr>
          <a:xfrm>
            <a:off x="422025" y="1571700"/>
            <a:ext cx="8397900" cy="13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Recall the example of data collection at the store. The data was collected for the mode of payment and the bill amount. </a:t>
            </a:r>
            <a:endParaRPr/>
          </a:p>
          <a:p>
            <a:pPr marL="0" lvl="0" indent="0" algn="l" rtl="0">
              <a:spcBef>
                <a:spcPts val="1600"/>
              </a:spcBef>
              <a:spcAft>
                <a:spcPts val="1600"/>
              </a:spcAft>
              <a:buNone/>
            </a:pPr>
            <a:r>
              <a:rPr lang="en-GB"/>
              <a:t>If we represent the data will have the following figures:</a:t>
            </a:r>
            <a:endParaRPr/>
          </a:p>
        </p:txBody>
      </p:sp>
      <p:pic>
        <p:nvPicPr>
          <p:cNvPr id="634" name="Google Shape;634;p88"/>
          <p:cNvPicPr preferRelativeResize="0"/>
          <p:nvPr/>
        </p:nvPicPr>
        <p:blipFill>
          <a:blip r:embed="rId3">
            <a:alphaModFix/>
          </a:blip>
          <a:stretch>
            <a:fillRect/>
          </a:stretch>
        </p:blipFill>
        <p:spPr>
          <a:xfrm>
            <a:off x="282550" y="3186800"/>
            <a:ext cx="4069000" cy="1602700"/>
          </a:xfrm>
          <a:prstGeom prst="rect">
            <a:avLst/>
          </a:prstGeom>
          <a:noFill/>
          <a:ln>
            <a:noFill/>
          </a:ln>
        </p:spPr>
      </p:pic>
      <p:pic>
        <p:nvPicPr>
          <p:cNvPr id="635" name="Google Shape;635;p88"/>
          <p:cNvPicPr preferRelativeResize="0"/>
          <p:nvPr/>
        </p:nvPicPr>
        <p:blipFill>
          <a:blip r:embed="rId4">
            <a:alphaModFix/>
          </a:blip>
          <a:stretch>
            <a:fillRect/>
          </a:stretch>
        </p:blipFill>
        <p:spPr>
          <a:xfrm>
            <a:off x="5235200" y="3147900"/>
            <a:ext cx="3427099" cy="168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Need for probability distribution</a:t>
            </a:r>
            <a:endParaRPr/>
          </a:p>
        </p:txBody>
      </p:sp>
      <p:sp>
        <p:nvSpPr>
          <p:cNvPr id="641" name="Google Shape;641;p89"/>
          <p:cNvSpPr txBox="1">
            <a:spLocks noGrp="1"/>
          </p:cNvSpPr>
          <p:nvPr>
            <p:ph type="body" idx="2"/>
          </p:nvPr>
        </p:nvSpPr>
        <p:spPr>
          <a:xfrm>
            <a:off x="422025" y="1571700"/>
            <a:ext cx="8343300" cy="29400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Font typeface="Arial"/>
              <a:buChar char="●"/>
            </a:pPr>
            <a:r>
              <a:rPr lang="en-GB">
                <a:solidFill>
                  <a:schemeClr val="dk1"/>
                </a:solidFill>
              </a:rPr>
              <a:t>The statistical tests have assumptions based on the probability distributions that are needed to be verified before using the test</a:t>
            </a:r>
            <a:endParaRPr>
              <a:solidFill>
                <a:schemeClr val="dk1"/>
              </a:solidFill>
            </a:endParaRPr>
          </a:p>
          <a:p>
            <a:pPr marL="457200" lvl="0" indent="-330200" algn="l" rtl="0">
              <a:lnSpc>
                <a:spcPct val="100000"/>
              </a:lnSpc>
              <a:spcBef>
                <a:spcPts val="3000"/>
              </a:spcBef>
              <a:spcAft>
                <a:spcPts val="0"/>
              </a:spcAft>
              <a:buClr>
                <a:schemeClr val="dk1"/>
              </a:buClr>
              <a:buSzPts val="1600"/>
              <a:buFont typeface="Avenir"/>
              <a:buChar char="●"/>
            </a:pPr>
            <a:r>
              <a:rPr lang="en-GB">
                <a:solidFill>
                  <a:schemeClr val="dk1"/>
                </a:solidFill>
              </a:rPr>
              <a:t>Once the distribution of the data is known, the descriptive statistics of the data is readily available</a:t>
            </a:r>
            <a:endParaRPr>
              <a:solidFill>
                <a:schemeClr val="dk1"/>
              </a:solidFill>
            </a:endParaRPr>
          </a:p>
          <a:p>
            <a:pPr marL="457200" lvl="0" indent="-317500" algn="l" rtl="0">
              <a:lnSpc>
                <a:spcPct val="100000"/>
              </a:lnSpc>
              <a:spcBef>
                <a:spcPts val="3000"/>
              </a:spcBef>
              <a:spcAft>
                <a:spcPts val="3000"/>
              </a:spcAft>
              <a:buClr>
                <a:schemeClr val="dk1"/>
              </a:buClr>
              <a:buSzPts val="1400"/>
              <a:buFont typeface="Arial"/>
              <a:buChar char="●"/>
            </a:pPr>
            <a:r>
              <a:rPr lang="en-GB">
                <a:solidFill>
                  <a:schemeClr val="dk1"/>
                </a:solidFill>
              </a:rPr>
              <a:t>For instance, if the stock trader can determine the probability distribution of a particular stock, then the trader can estimate the potential expected returns that may yield in the future</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Agenda</a:t>
            </a:r>
            <a:endParaRPr dirty="0"/>
          </a:p>
        </p:txBody>
      </p:sp>
      <p:sp>
        <p:nvSpPr>
          <p:cNvPr id="87" name="Google Shape;87;p15"/>
          <p:cNvSpPr txBox="1">
            <a:spLocks noGrp="1"/>
          </p:cNvSpPr>
          <p:nvPr>
            <p:ph type="body" idx="2"/>
          </p:nvPr>
        </p:nvSpPr>
        <p:spPr>
          <a:xfrm>
            <a:off x="422025" y="1571700"/>
            <a:ext cx="8397900" cy="3068100"/>
          </a:xfrm>
          <a:prstGeom prst="rect">
            <a:avLst/>
          </a:prstGeom>
        </p:spPr>
        <p:txBody>
          <a:bodyPr spcFirstLastPara="1" wrap="square" lIns="91425" tIns="91425" rIns="91425" bIns="91425" anchor="t" anchorCtr="0">
            <a:noAutofit/>
          </a:bodyPr>
          <a:lstStyle/>
          <a:p>
            <a:pPr>
              <a:buClr>
                <a:srgbClr val="222222"/>
              </a:buClr>
            </a:pPr>
            <a:r>
              <a:rPr lang="en-GB" dirty="0" smtClean="0">
                <a:solidFill>
                  <a:srgbClr val="222222"/>
                </a:solidFill>
                <a:highlight>
                  <a:schemeClr val="lt1"/>
                </a:highlight>
              </a:rPr>
              <a:t>Random </a:t>
            </a:r>
            <a:r>
              <a:rPr lang="en-GB" dirty="0">
                <a:solidFill>
                  <a:srgbClr val="222222"/>
                </a:solidFill>
                <a:highlight>
                  <a:schemeClr val="lt1"/>
                </a:highlight>
              </a:rPr>
              <a:t>Variable</a:t>
            </a:r>
            <a:endParaRPr dirty="0">
              <a:solidFill>
                <a:srgbClr val="222222"/>
              </a:solidFill>
              <a:highlight>
                <a:schemeClr val="lt1"/>
              </a:highlight>
            </a:endParaRPr>
          </a:p>
          <a:p>
            <a:pPr marL="1371600" lvl="2" indent="-317500" algn="l" rtl="0">
              <a:spcBef>
                <a:spcPts val="1000"/>
              </a:spcBef>
              <a:spcAft>
                <a:spcPts val="0"/>
              </a:spcAft>
              <a:buClr>
                <a:srgbClr val="222222"/>
              </a:buClr>
              <a:buSzPts val="1400"/>
              <a:buChar char="■"/>
            </a:pPr>
            <a:r>
              <a:rPr lang="en-GB" dirty="0">
                <a:solidFill>
                  <a:srgbClr val="222222"/>
                </a:solidFill>
                <a:highlight>
                  <a:schemeClr val="lt1"/>
                </a:highlight>
              </a:rPr>
              <a:t>Discrete Random Variable</a:t>
            </a:r>
            <a:endParaRPr dirty="0">
              <a:solidFill>
                <a:srgbClr val="222222"/>
              </a:solidFill>
              <a:highlight>
                <a:schemeClr val="lt1"/>
              </a:highlight>
            </a:endParaRPr>
          </a:p>
          <a:p>
            <a:pPr marL="1371600" lvl="2" indent="-317500" algn="l" rtl="0">
              <a:spcBef>
                <a:spcPts val="0"/>
              </a:spcBef>
              <a:spcAft>
                <a:spcPts val="1000"/>
              </a:spcAft>
              <a:buClr>
                <a:srgbClr val="222222"/>
              </a:buClr>
              <a:buSzPts val="1400"/>
              <a:buChar char="■"/>
            </a:pPr>
            <a:r>
              <a:rPr lang="en-GB" dirty="0">
                <a:solidFill>
                  <a:srgbClr val="222222"/>
                </a:solidFill>
                <a:highlight>
                  <a:schemeClr val="lt1"/>
                </a:highlight>
              </a:rPr>
              <a:t>Continuous Random </a:t>
            </a:r>
            <a:r>
              <a:rPr lang="en-GB" dirty="0" smtClean="0">
                <a:solidFill>
                  <a:srgbClr val="222222"/>
                </a:solidFill>
                <a:highlight>
                  <a:schemeClr val="lt1"/>
                </a:highlight>
              </a:rPr>
              <a:t>Variable</a:t>
            </a:r>
          </a:p>
          <a:p>
            <a:pPr lvl="0">
              <a:lnSpc>
                <a:spcPct val="100000"/>
              </a:lnSpc>
            </a:pPr>
            <a:r>
              <a:rPr lang="en-GB" dirty="0">
                <a:solidFill>
                  <a:srgbClr val="222222"/>
                </a:solidFill>
                <a:highlight>
                  <a:schemeClr val="lt1"/>
                </a:highlight>
              </a:rPr>
              <a:t>Probability Distribution</a:t>
            </a:r>
          </a:p>
          <a:p>
            <a:pPr lvl="1">
              <a:lnSpc>
                <a:spcPct val="100000"/>
              </a:lnSpc>
              <a:spcBef>
                <a:spcPts val="1000"/>
              </a:spcBef>
              <a:buClr>
                <a:srgbClr val="222222"/>
              </a:buClr>
            </a:pPr>
            <a:r>
              <a:rPr lang="en-GB" dirty="0">
                <a:solidFill>
                  <a:srgbClr val="222222"/>
                </a:solidFill>
                <a:highlight>
                  <a:schemeClr val="lt1"/>
                </a:highlight>
              </a:rPr>
              <a:t>Cumulative Distribution Function</a:t>
            </a:r>
          </a:p>
          <a:p>
            <a:pPr lvl="1">
              <a:lnSpc>
                <a:spcPct val="100000"/>
              </a:lnSpc>
              <a:spcBef>
                <a:spcPts val="1000"/>
              </a:spcBef>
              <a:buClr>
                <a:srgbClr val="222222"/>
              </a:buClr>
            </a:pPr>
            <a:r>
              <a:rPr lang="en-GB" dirty="0">
                <a:solidFill>
                  <a:srgbClr val="222222"/>
                </a:solidFill>
                <a:highlight>
                  <a:schemeClr val="lt1"/>
                </a:highlight>
              </a:rPr>
              <a:t>Discrete Probability Distribution</a:t>
            </a:r>
          </a:p>
          <a:p>
            <a:pPr lvl="2">
              <a:spcBef>
                <a:spcPts val="1000"/>
              </a:spcBef>
              <a:buClr>
                <a:srgbClr val="222222"/>
              </a:buClr>
            </a:pPr>
            <a:r>
              <a:rPr lang="en-GB" dirty="0">
                <a:solidFill>
                  <a:srgbClr val="222222"/>
                </a:solidFill>
                <a:highlight>
                  <a:schemeClr val="lt1"/>
                </a:highlight>
              </a:rPr>
              <a:t>Uniform Distribution</a:t>
            </a:r>
          </a:p>
          <a:p>
            <a:pPr lvl="2">
              <a:spcBef>
                <a:spcPts val="0"/>
              </a:spcBef>
              <a:buClr>
                <a:srgbClr val="222222"/>
              </a:buClr>
            </a:pPr>
            <a:r>
              <a:rPr lang="en-GB" dirty="0">
                <a:solidFill>
                  <a:srgbClr val="222222"/>
                </a:solidFill>
                <a:highlight>
                  <a:schemeClr val="lt1"/>
                </a:highlight>
              </a:rPr>
              <a:t>Bernoulli Distribution</a:t>
            </a:r>
          </a:p>
          <a:p>
            <a:pPr lvl="2">
              <a:spcBef>
                <a:spcPts val="0"/>
              </a:spcBef>
              <a:buClr>
                <a:srgbClr val="222222"/>
              </a:buClr>
            </a:pPr>
            <a:r>
              <a:rPr lang="en-GB" dirty="0">
                <a:solidFill>
                  <a:srgbClr val="222222"/>
                </a:solidFill>
                <a:highlight>
                  <a:schemeClr val="lt1"/>
                </a:highlight>
              </a:rPr>
              <a:t>Binomial </a:t>
            </a:r>
            <a:r>
              <a:rPr lang="en-GB" dirty="0" smtClean="0">
                <a:solidFill>
                  <a:srgbClr val="222222"/>
                </a:solidFill>
                <a:highlight>
                  <a:schemeClr val="lt1"/>
                </a:highlight>
              </a:rPr>
              <a:t>Distribution (Appendix)</a:t>
            </a:r>
            <a:endParaRPr lang="en-GB" dirty="0">
              <a:solidFill>
                <a:srgbClr val="222222"/>
              </a:solidFill>
              <a:highlight>
                <a:schemeClr val="lt1"/>
              </a:highlight>
            </a:endParaRPr>
          </a:p>
          <a:p>
            <a:pPr lvl="2">
              <a:spcBef>
                <a:spcPts val="0"/>
              </a:spcBef>
              <a:buClr>
                <a:srgbClr val="222222"/>
              </a:buClr>
            </a:pPr>
            <a:r>
              <a:rPr lang="en-GB" dirty="0">
                <a:solidFill>
                  <a:srgbClr val="222222"/>
                </a:solidFill>
                <a:highlight>
                  <a:schemeClr val="lt1"/>
                </a:highlight>
              </a:rPr>
              <a:t>Poisson Distribution</a:t>
            </a:r>
          </a:p>
          <a:p>
            <a:pPr marL="1371600" lvl="2" indent="-317500" algn="l" rtl="0">
              <a:spcBef>
                <a:spcPts val="0"/>
              </a:spcBef>
              <a:spcAft>
                <a:spcPts val="1000"/>
              </a:spcAft>
              <a:buClr>
                <a:srgbClr val="222222"/>
              </a:buClr>
              <a:buSzPts val="1400"/>
              <a:buChar char="■"/>
            </a:pPr>
            <a:endParaRPr dirty="0">
              <a:solidFill>
                <a:srgbClr val="222222"/>
              </a:solidFill>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Probability distribution</a:t>
            </a:r>
            <a:endParaRPr/>
          </a:p>
        </p:txBody>
      </p:sp>
      <p:sp>
        <p:nvSpPr>
          <p:cNvPr id="647" name="Google Shape;647;p90"/>
          <p:cNvSpPr txBox="1">
            <a:spLocks noGrp="1"/>
          </p:cNvSpPr>
          <p:nvPr>
            <p:ph type="body" idx="2"/>
          </p:nvPr>
        </p:nvSpPr>
        <p:spPr>
          <a:xfrm>
            <a:off x="422025" y="1571700"/>
            <a:ext cx="8397900" cy="29175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GB"/>
              <a:t>A probability distribution is a list of all the possible outcomes of a random variable along with their corresponding probability of occurrence</a:t>
            </a:r>
            <a:endParaRPr/>
          </a:p>
          <a:p>
            <a:pPr marL="457200" lvl="0" indent="-330200" algn="l" rtl="0">
              <a:lnSpc>
                <a:spcPct val="100000"/>
              </a:lnSpc>
              <a:spcBef>
                <a:spcPts val="3000"/>
              </a:spcBef>
              <a:spcAft>
                <a:spcPts val="0"/>
              </a:spcAft>
              <a:buClr>
                <a:schemeClr val="dk1"/>
              </a:buClr>
              <a:buSzPts val="1600"/>
              <a:buFont typeface="Avenir"/>
              <a:buChar char="●"/>
            </a:pPr>
            <a:r>
              <a:rPr lang="en-GB">
                <a:solidFill>
                  <a:schemeClr val="dk1"/>
                </a:solidFill>
              </a:rPr>
              <a:t>P(X=x) refers to the probability that the random variable X takes a particular value x</a:t>
            </a:r>
            <a:endParaRPr>
              <a:solidFill>
                <a:schemeClr val="dk1"/>
              </a:solidFill>
            </a:endParaRPr>
          </a:p>
          <a:p>
            <a:pPr marL="457200" lvl="0" indent="-317500" algn="l" rtl="0">
              <a:lnSpc>
                <a:spcPct val="100000"/>
              </a:lnSpc>
              <a:spcBef>
                <a:spcPts val="3000"/>
              </a:spcBef>
              <a:spcAft>
                <a:spcPts val="0"/>
              </a:spcAft>
              <a:buClr>
                <a:schemeClr val="dk1"/>
              </a:buClr>
              <a:buSzPts val="1400"/>
              <a:buFont typeface="Arial"/>
              <a:buChar char="●"/>
            </a:pPr>
            <a:r>
              <a:rPr lang="en-GB">
                <a:solidFill>
                  <a:schemeClr val="dk1"/>
                </a:solidFill>
              </a:rPr>
              <a:t>A probability distribution is defined by its </a:t>
            </a:r>
            <a:endParaRPr>
              <a:solidFill>
                <a:schemeClr val="dk1"/>
              </a:solidFill>
            </a:endParaRPr>
          </a:p>
          <a:p>
            <a:pPr marL="914400" lvl="1" indent="-317500" algn="l" rtl="0">
              <a:lnSpc>
                <a:spcPct val="100000"/>
              </a:lnSpc>
              <a:spcBef>
                <a:spcPts val="1500"/>
              </a:spcBef>
              <a:spcAft>
                <a:spcPts val="0"/>
              </a:spcAft>
              <a:buClr>
                <a:schemeClr val="dk1"/>
              </a:buClr>
              <a:buSzPts val="1400"/>
              <a:buFont typeface="Arial"/>
              <a:buChar char="○"/>
            </a:pPr>
            <a:r>
              <a:rPr lang="en-GB">
                <a:solidFill>
                  <a:schemeClr val="dk1"/>
                </a:solidFill>
              </a:rPr>
              <a:t>probability mass function (p.m.f) for a discrete random variable</a:t>
            </a:r>
            <a:endParaRPr>
              <a:solidFill>
                <a:schemeClr val="dk1"/>
              </a:solidFill>
            </a:endParaRPr>
          </a:p>
          <a:p>
            <a:pPr marL="914400" lvl="1" indent="-317500" algn="l" rtl="0">
              <a:lnSpc>
                <a:spcPct val="100000"/>
              </a:lnSpc>
              <a:spcBef>
                <a:spcPts val="1500"/>
              </a:spcBef>
              <a:spcAft>
                <a:spcPts val="1500"/>
              </a:spcAft>
              <a:buClr>
                <a:schemeClr val="dk1"/>
              </a:buClr>
              <a:buSzPts val="1400"/>
              <a:buFont typeface="Arial"/>
              <a:buChar char="○"/>
            </a:pPr>
            <a:r>
              <a:rPr lang="en-GB">
                <a:solidFill>
                  <a:schemeClr val="dk1"/>
                </a:solidFill>
              </a:rPr>
              <a:t>probability density function (p.d.f) for a continuous random variable</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Probability distribution</a:t>
            </a:r>
            <a:endParaRPr/>
          </a:p>
        </p:txBody>
      </p:sp>
      <p:pic>
        <p:nvPicPr>
          <p:cNvPr id="653" name="Google Shape;653;p91"/>
          <p:cNvPicPr preferRelativeResize="0"/>
          <p:nvPr/>
        </p:nvPicPr>
        <p:blipFill rotWithShape="1">
          <a:blip r:embed="rId3">
            <a:alphaModFix/>
          </a:blip>
          <a:srcRect l="1690"/>
          <a:stretch/>
        </p:blipFill>
        <p:spPr>
          <a:xfrm>
            <a:off x="845350" y="1702475"/>
            <a:ext cx="3452800" cy="2352725"/>
          </a:xfrm>
          <a:prstGeom prst="rect">
            <a:avLst/>
          </a:prstGeom>
          <a:noFill/>
          <a:ln w="9525" cap="flat" cmpd="sng">
            <a:solidFill>
              <a:srgbClr val="000000"/>
            </a:solidFill>
            <a:prstDash val="solid"/>
            <a:round/>
            <a:headEnd type="none" w="sm" len="sm"/>
            <a:tailEnd type="none" w="sm" len="sm"/>
          </a:ln>
        </p:spPr>
      </p:pic>
      <p:pic>
        <p:nvPicPr>
          <p:cNvPr id="654" name="Google Shape;654;p91"/>
          <p:cNvPicPr preferRelativeResize="0"/>
          <p:nvPr/>
        </p:nvPicPr>
        <p:blipFill>
          <a:blip r:embed="rId4">
            <a:alphaModFix/>
          </a:blip>
          <a:stretch>
            <a:fillRect/>
          </a:stretch>
        </p:blipFill>
        <p:spPr>
          <a:xfrm>
            <a:off x="4952575" y="1702475"/>
            <a:ext cx="3399838" cy="2352725"/>
          </a:xfrm>
          <a:prstGeom prst="rect">
            <a:avLst/>
          </a:prstGeom>
          <a:noFill/>
          <a:ln w="9525" cap="flat" cmpd="sng">
            <a:solidFill>
              <a:srgbClr val="000000"/>
            </a:solidFill>
            <a:prstDash val="solid"/>
            <a:round/>
            <a:headEnd type="none" w="sm" len="sm"/>
            <a:tailEnd type="none" w="sm" len="sm"/>
          </a:ln>
        </p:spPr>
      </p:pic>
      <p:sp>
        <p:nvSpPr>
          <p:cNvPr id="655" name="Google Shape;655;p91"/>
          <p:cNvSpPr txBox="1"/>
          <p:nvPr/>
        </p:nvSpPr>
        <p:spPr>
          <a:xfrm>
            <a:off x="1810950" y="4211250"/>
            <a:ext cx="15216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Discrete Variable</a:t>
            </a:r>
            <a:endParaRPr>
              <a:latin typeface="Avenir"/>
              <a:ea typeface="Avenir"/>
              <a:cs typeface="Avenir"/>
              <a:sym typeface="Avenir"/>
            </a:endParaRPr>
          </a:p>
        </p:txBody>
      </p:sp>
      <p:sp>
        <p:nvSpPr>
          <p:cNvPr id="656" name="Google Shape;656;p91"/>
          <p:cNvSpPr txBox="1"/>
          <p:nvPr/>
        </p:nvSpPr>
        <p:spPr>
          <a:xfrm>
            <a:off x="5811450" y="4211250"/>
            <a:ext cx="18321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Continuous Variable</a:t>
            </a:r>
            <a:endParaRPr>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2"/>
          <p:cNvSpPr txBox="1">
            <a:spLocks noGrp="1"/>
          </p:cNvSpPr>
          <p:nvPr>
            <p:ph type="body" idx="2"/>
          </p:nvPr>
        </p:nvSpPr>
        <p:spPr>
          <a:xfrm>
            <a:off x="422025" y="1944825"/>
            <a:ext cx="8399700" cy="259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 mathematical difference between a discrete distribution and a continuous distribution is:</a:t>
            </a:r>
            <a:endParaRPr>
              <a:solidFill>
                <a:schemeClr val="dk1"/>
              </a:solidFill>
            </a:endParaRPr>
          </a:p>
          <a:p>
            <a:pPr marL="457200" lvl="0" indent="-342900" algn="l" rtl="0">
              <a:spcBef>
                <a:spcPts val="1600"/>
              </a:spcBef>
              <a:spcAft>
                <a:spcPts val="0"/>
              </a:spcAft>
              <a:buClr>
                <a:schemeClr val="dk1"/>
              </a:buClr>
              <a:buSzPts val="1800"/>
              <a:buChar char="●"/>
            </a:pPr>
            <a:r>
              <a:rPr lang="en-GB">
                <a:solidFill>
                  <a:schemeClr val="dk1"/>
                </a:solidFill>
              </a:rPr>
              <a:t>The discrete distribution is defined by the probability mass function (pmf) which is the </a:t>
            </a:r>
            <a:r>
              <a:rPr lang="en-GB"/>
              <a:t>probability at a particular point</a:t>
            </a:r>
            <a:endParaRPr/>
          </a:p>
          <a:p>
            <a:pPr marL="457200" lvl="0" indent="-342900" algn="l" rtl="0">
              <a:spcBef>
                <a:spcPts val="2000"/>
              </a:spcBef>
              <a:spcAft>
                <a:spcPts val="2000"/>
              </a:spcAft>
              <a:buClr>
                <a:schemeClr val="dk1"/>
              </a:buClr>
              <a:buSzPts val="1800"/>
              <a:buChar char="●"/>
            </a:pPr>
            <a:r>
              <a:rPr lang="en-GB">
                <a:solidFill>
                  <a:schemeClr val="dk1"/>
                </a:solidFill>
              </a:rPr>
              <a:t>The continuous distribution is defined by the probability density function (pdf) which is the </a:t>
            </a:r>
            <a:r>
              <a:rPr lang="en-GB">
                <a:solidFill>
                  <a:srgbClr val="25AAE2"/>
                </a:solidFill>
              </a:rPr>
              <a:t>integration</a:t>
            </a:r>
            <a:r>
              <a:rPr lang="en-GB">
                <a:solidFill>
                  <a:schemeClr val="dk1"/>
                </a:solidFill>
              </a:rPr>
              <a:t> over it’s range</a:t>
            </a:r>
            <a:endParaRPr>
              <a:solidFill>
                <a:schemeClr val="dk1"/>
              </a:solidFill>
            </a:endParaRPr>
          </a:p>
        </p:txBody>
      </p:sp>
      <p:sp>
        <p:nvSpPr>
          <p:cNvPr id="662" name="Google Shape;662;p92"/>
          <p:cNvSpPr txBox="1">
            <a:spLocks noGrp="1"/>
          </p:cNvSpPr>
          <p:nvPr>
            <p:ph type="subTitle" idx="1"/>
          </p:nvPr>
        </p:nvSpPr>
        <p:spPr>
          <a:xfrm>
            <a:off x="422025" y="974925"/>
            <a:ext cx="5341200" cy="47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t>The PMF and PDF difference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3"/>
          <p:cNvSpPr txBox="1">
            <a:spLocks noGrp="1"/>
          </p:cNvSpPr>
          <p:nvPr>
            <p:ph type="title"/>
          </p:nvPr>
        </p:nvSpPr>
        <p:spPr>
          <a:xfrm>
            <a:off x="422025" y="445025"/>
            <a:ext cx="70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Cumulative distribution function (c.d.f.)</a:t>
            </a:r>
            <a:endParaRPr/>
          </a:p>
        </p:txBody>
      </p:sp>
      <p:sp>
        <p:nvSpPr>
          <p:cNvPr id="668" name="Google Shape;668;p93"/>
          <p:cNvSpPr txBox="1">
            <a:spLocks noGrp="1"/>
          </p:cNvSpPr>
          <p:nvPr>
            <p:ph type="body" idx="2"/>
          </p:nvPr>
        </p:nvSpPr>
        <p:spPr>
          <a:xfrm>
            <a:off x="422025" y="1571700"/>
            <a:ext cx="4614300" cy="2837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chemeClr val="dk1"/>
                </a:solidFill>
              </a:rPr>
              <a:t>It gives the cumulative distribution function i.e P(X ≤ x)</a:t>
            </a:r>
            <a:endParaRPr>
              <a:solidFill>
                <a:schemeClr val="dk1"/>
              </a:solidFill>
            </a:endParaRPr>
          </a:p>
          <a:p>
            <a:pPr marL="457200" lvl="0" indent="-317500" algn="l" rtl="0">
              <a:lnSpc>
                <a:spcPct val="100000"/>
              </a:lnSpc>
              <a:spcBef>
                <a:spcPts val="3000"/>
              </a:spcBef>
              <a:spcAft>
                <a:spcPts val="0"/>
              </a:spcAft>
              <a:buClr>
                <a:schemeClr val="dk1"/>
              </a:buClr>
              <a:buSzPts val="1400"/>
              <a:buFont typeface="Arial"/>
              <a:buChar char="●"/>
            </a:pPr>
            <a:r>
              <a:rPr lang="en-GB">
                <a:solidFill>
                  <a:schemeClr val="dk1"/>
                </a:solidFill>
              </a:rPr>
              <a:t>Denoted by F(x)</a:t>
            </a:r>
            <a:endParaRPr>
              <a:solidFill>
                <a:schemeClr val="dk1"/>
              </a:solidFill>
            </a:endParaRPr>
          </a:p>
          <a:p>
            <a:pPr marL="457200" lvl="0" indent="-317500" algn="l" rtl="0">
              <a:lnSpc>
                <a:spcPct val="100000"/>
              </a:lnSpc>
              <a:spcBef>
                <a:spcPts val="3000"/>
              </a:spcBef>
              <a:spcAft>
                <a:spcPts val="0"/>
              </a:spcAft>
              <a:buClr>
                <a:schemeClr val="dk1"/>
              </a:buClr>
              <a:buSzPts val="1400"/>
              <a:buFont typeface="Arial"/>
              <a:buChar char="●"/>
            </a:pPr>
            <a:r>
              <a:rPr lang="en-GB">
                <a:solidFill>
                  <a:schemeClr val="dk1"/>
                </a:solidFill>
              </a:rPr>
              <a:t>That is, F(x) = P(X ≤ x)</a:t>
            </a:r>
            <a:endParaRPr>
              <a:solidFill>
                <a:schemeClr val="dk1"/>
              </a:solidFill>
            </a:endParaRPr>
          </a:p>
          <a:p>
            <a:pPr marL="457200" lvl="0" indent="-317500" algn="l" rtl="0">
              <a:lnSpc>
                <a:spcPct val="100000"/>
              </a:lnSpc>
              <a:spcBef>
                <a:spcPts val="3000"/>
              </a:spcBef>
              <a:spcAft>
                <a:spcPts val="3000"/>
              </a:spcAft>
              <a:buClr>
                <a:schemeClr val="dk1"/>
              </a:buClr>
              <a:buSzPts val="1400"/>
              <a:buFont typeface="Arial"/>
              <a:buChar char="●"/>
            </a:pPr>
            <a:r>
              <a:rPr lang="en-GB">
                <a:solidFill>
                  <a:schemeClr val="dk1"/>
                </a:solidFill>
              </a:rPr>
              <a:t>The area of shaded region is 0.5</a:t>
            </a:r>
            <a:endParaRPr>
              <a:solidFill>
                <a:schemeClr val="dk1"/>
              </a:solidFill>
            </a:endParaRPr>
          </a:p>
        </p:txBody>
      </p:sp>
      <p:pic>
        <p:nvPicPr>
          <p:cNvPr id="669" name="Google Shape;669;p93"/>
          <p:cNvPicPr preferRelativeResize="0"/>
          <p:nvPr/>
        </p:nvPicPr>
        <p:blipFill>
          <a:blip r:embed="rId3">
            <a:alphaModFix/>
          </a:blip>
          <a:stretch>
            <a:fillRect/>
          </a:stretch>
        </p:blipFill>
        <p:spPr>
          <a:xfrm>
            <a:off x="5268825" y="1864275"/>
            <a:ext cx="3570375" cy="238956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4"/>
          <p:cNvSpPr txBox="1">
            <a:spLocks noGrp="1"/>
          </p:cNvSpPr>
          <p:nvPr>
            <p:ph type="title"/>
          </p:nvPr>
        </p:nvSpPr>
        <p:spPr>
          <a:xfrm>
            <a:off x="422025" y="445025"/>
            <a:ext cx="70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Properties of c.d.f.</a:t>
            </a:r>
            <a:endParaRPr/>
          </a:p>
        </p:txBody>
      </p:sp>
      <p:sp>
        <p:nvSpPr>
          <p:cNvPr id="675" name="Google Shape;675;p94"/>
          <p:cNvSpPr txBox="1">
            <a:spLocks noGrp="1"/>
          </p:cNvSpPr>
          <p:nvPr>
            <p:ph type="body" idx="2"/>
          </p:nvPr>
        </p:nvSpPr>
        <p:spPr>
          <a:xfrm>
            <a:off x="422025" y="1571700"/>
            <a:ext cx="4903500" cy="3443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rgbClr val="25AAE2"/>
                </a:solidFill>
              </a:rPr>
              <a:t>0 ≤ F(x) ≤ 1</a:t>
            </a:r>
            <a:r>
              <a:rPr lang="en-GB">
                <a:solidFill>
                  <a:schemeClr val="dk1"/>
                </a:solidFill>
              </a:rPr>
              <a:t> since it is a probability</a:t>
            </a:r>
            <a:endParaRPr>
              <a:solidFill>
                <a:schemeClr val="dk1"/>
              </a:solidFill>
            </a:endParaRPr>
          </a:p>
          <a:p>
            <a:pPr marL="457200" lvl="0" indent="-317500" algn="l" rtl="0">
              <a:lnSpc>
                <a:spcPct val="100000"/>
              </a:lnSpc>
              <a:spcBef>
                <a:spcPts val="3000"/>
              </a:spcBef>
              <a:spcAft>
                <a:spcPts val="0"/>
              </a:spcAft>
              <a:buClr>
                <a:schemeClr val="dk1"/>
              </a:buClr>
              <a:buSzPts val="1400"/>
              <a:buFont typeface="Arial"/>
              <a:buChar char="●"/>
            </a:pPr>
            <a:r>
              <a:rPr lang="en-GB">
                <a:solidFill>
                  <a:schemeClr val="dk1"/>
                </a:solidFill>
              </a:rPr>
              <a:t>An increasing function or monotonically non-decreasing function</a:t>
            </a:r>
            <a:endParaRPr>
              <a:solidFill>
                <a:schemeClr val="dk1"/>
              </a:solidFill>
            </a:endParaRPr>
          </a:p>
          <a:p>
            <a:pPr marL="457200" lvl="0" indent="-317500" algn="l" rtl="0">
              <a:lnSpc>
                <a:spcPct val="100000"/>
              </a:lnSpc>
              <a:spcBef>
                <a:spcPts val="3000"/>
              </a:spcBef>
              <a:spcAft>
                <a:spcPts val="0"/>
              </a:spcAft>
              <a:buClr>
                <a:schemeClr val="dk1"/>
              </a:buClr>
              <a:buSzPts val="1400"/>
              <a:buFont typeface="Arial"/>
              <a:buChar char="●"/>
            </a:pPr>
            <a:r>
              <a:rPr lang="en-GB">
                <a:solidFill>
                  <a:schemeClr val="dk1"/>
                </a:solidFill>
              </a:rPr>
              <a:t>F(-∞) = 0 and F(∞) = 1</a:t>
            </a:r>
            <a:endParaRPr>
              <a:solidFill>
                <a:schemeClr val="dk1"/>
              </a:solidFill>
            </a:endParaRPr>
          </a:p>
          <a:p>
            <a:pPr marL="457200" lvl="0" indent="-317500" algn="l" rtl="0">
              <a:lnSpc>
                <a:spcPct val="100000"/>
              </a:lnSpc>
              <a:spcBef>
                <a:spcPts val="3000"/>
              </a:spcBef>
              <a:spcAft>
                <a:spcPts val="3400"/>
              </a:spcAft>
              <a:buClr>
                <a:schemeClr val="dk1"/>
              </a:buClr>
              <a:buSzPts val="1400"/>
              <a:buFont typeface="Arial"/>
              <a:buChar char="●"/>
            </a:pPr>
            <a:r>
              <a:rPr lang="en-GB">
                <a:solidFill>
                  <a:schemeClr val="dk1"/>
                </a:solidFill>
              </a:rPr>
              <a:t>For any two numbers a and b such that a &lt; b, the probability is computed as:</a:t>
            </a:r>
            <a:br>
              <a:rPr lang="en-GB">
                <a:solidFill>
                  <a:schemeClr val="dk1"/>
                </a:solidFill>
              </a:rPr>
            </a:br>
            <a:r>
              <a:rPr lang="en-GB">
                <a:solidFill>
                  <a:schemeClr val="dk1"/>
                </a:solidFill>
              </a:rPr>
              <a:t/>
            </a:r>
            <a:br>
              <a:rPr lang="en-GB">
                <a:solidFill>
                  <a:schemeClr val="dk1"/>
                </a:solidFill>
              </a:rPr>
            </a:br>
            <a:r>
              <a:rPr lang="en-GB">
                <a:solidFill>
                  <a:schemeClr val="dk1"/>
                </a:solidFill>
              </a:rPr>
              <a:t>		</a:t>
            </a:r>
            <a:r>
              <a:rPr lang="en-GB">
                <a:solidFill>
                  <a:srgbClr val="25AAE2"/>
                </a:solidFill>
              </a:rPr>
              <a:t>P(a ≤ X ≤ b) = F(b) - F(a)</a:t>
            </a:r>
            <a:endParaRPr>
              <a:solidFill>
                <a:srgbClr val="25AAE2"/>
              </a:solidFill>
            </a:endParaRPr>
          </a:p>
        </p:txBody>
      </p:sp>
      <p:pic>
        <p:nvPicPr>
          <p:cNvPr id="676" name="Google Shape;676;p94"/>
          <p:cNvPicPr preferRelativeResize="0"/>
          <p:nvPr/>
        </p:nvPicPr>
        <p:blipFill>
          <a:blip r:embed="rId3">
            <a:alphaModFix/>
          </a:blip>
          <a:stretch>
            <a:fillRect/>
          </a:stretch>
        </p:blipFill>
        <p:spPr>
          <a:xfrm>
            <a:off x="5475225" y="1779725"/>
            <a:ext cx="3279575" cy="22624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5"/>
          <p:cNvSpPr txBox="1">
            <a:spLocks noGrp="1"/>
          </p:cNvSpPr>
          <p:nvPr>
            <p:ph type="title"/>
          </p:nvPr>
        </p:nvSpPr>
        <p:spPr>
          <a:xfrm>
            <a:off x="422025" y="445025"/>
            <a:ext cx="809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Mathematical expectation of a random variable</a:t>
            </a:r>
            <a:endParaRPr/>
          </a:p>
        </p:txBody>
      </p:sp>
      <p:sp>
        <p:nvSpPr>
          <p:cNvPr id="682" name="Google Shape;682;p95"/>
          <p:cNvSpPr txBox="1">
            <a:spLocks noGrp="1"/>
          </p:cNvSpPr>
          <p:nvPr>
            <p:ph type="body" idx="2"/>
          </p:nvPr>
        </p:nvSpPr>
        <p:spPr>
          <a:xfrm>
            <a:off x="422025" y="1571700"/>
            <a:ext cx="8397900" cy="3446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chemeClr val="dk1"/>
                </a:solidFill>
              </a:rPr>
              <a:t>It is the mathematical mean of a random variable </a:t>
            </a:r>
            <a:endParaRPr>
              <a:solidFill>
                <a:schemeClr val="dk1"/>
              </a:solidFill>
            </a:endParaRPr>
          </a:p>
          <a:p>
            <a:pPr marL="457200" lvl="0" indent="-330200" algn="l" rtl="0">
              <a:lnSpc>
                <a:spcPct val="100000"/>
              </a:lnSpc>
              <a:spcBef>
                <a:spcPts val="3000"/>
              </a:spcBef>
              <a:spcAft>
                <a:spcPts val="0"/>
              </a:spcAft>
              <a:buClr>
                <a:schemeClr val="dk1"/>
              </a:buClr>
              <a:buSzPts val="1600"/>
              <a:buFont typeface="Avenir"/>
              <a:buChar char="●"/>
            </a:pPr>
            <a:r>
              <a:rPr lang="en-GB">
                <a:solidFill>
                  <a:schemeClr val="dk1"/>
                </a:solidFill>
              </a:rPr>
              <a:t>It is the central location</a:t>
            </a:r>
            <a:endParaRPr>
              <a:solidFill>
                <a:schemeClr val="dk1"/>
              </a:solidFill>
            </a:endParaRPr>
          </a:p>
          <a:p>
            <a:pPr marL="457200" lvl="0" indent="-317500" algn="l" rtl="0">
              <a:lnSpc>
                <a:spcPct val="100000"/>
              </a:lnSpc>
              <a:spcBef>
                <a:spcPts val="3000"/>
              </a:spcBef>
              <a:spcAft>
                <a:spcPts val="0"/>
              </a:spcAft>
              <a:buClr>
                <a:schemeClr val="dk1"/>
              </a:buClr>
              <a:buSzPts val="1400"/>
              <a:buFont typeface="Arial"/>
              <a:buChar char="●"/>
            </a:pPr>
            <a:r>
              <a:rPr lang="en-GB">
                <a:solidFill>
                  <a:schemeClr val="dk1"/>
                </a:solidFill>
              </a:rPr>
              <a:t>Also known as </a:t>
            </a:r>
            <a:r>
              <a:rPr lang="en-GB">
                <a:solidFill>
                  <a:srgbClr val="25AAE2"/>
                </a:solidFill>
              </a:rPr>
              <a:t>expected value</a:t>
            </a:r>
            <a:endParaRPr>
              <a:solidFill>
                <a:srgbClr val="25AAE2"/>
              </a:solidFill>
            </a:endParaRPr>
          </a:p>
          <a:p>
            <a:pPr marL="457200" lvl="0" indent="-317500" algn="l" rtl="0">
              <a:lnSpc>
                <a:spcPct val="115000"/>
              </a:lnSpc>
              <a:spcBef>
                <a:spcPts val="3000"/>
              </a:spcBef>
              <a:spcAft>
                <a:spcPts val="0"/>
              </a:spcAft>
              <a:buClr>
                <a:schemeClr val="dk1"/>
              </a:buClr>
              <a:buSzPts val="1400"/>
              <a:buFont typeface="Arial"/>
              <a:buChar char="●"/>
            </a:pPr>
            <a:r>
              <a:rPr lang="en-GB">
                <a:solidFill>
                  <a:schemeClr val="dk1"/>
                </a:solidFill>
              </a:rPr>
              <a:t>Denoted by µ</a:t>
            </a:r>
            <a:endParaRPr>
              <a:solidFill>
                <a:schemeClr val="dk1"/>
              </a:solidFill>
            </a:endParaRPr>
          </a:p>
          <a:p>
            <a:pPr marL="457200" lvl="0" indent="-317500" algn="l" rtl="0">
              <a:lnSpc>
                <a:spcPct val="115000"/>
              </a:lnSpc>
              <a:spcBef>
                <a:spcPts val="3000"/>
              </a:spcBef>
              <a:spcAft>
                <a:spcPts val="3000"/>
              </a:spcAft>
              <a:buClr>
                <a:schemeClr val="dk1"/>
              </a:buClr>
              <a:buSzPts val="1400"/>
              <a:buFont typeface="Arial"/>
              <a:buChar char="●"/>
            </a:pPr>
            <a:r>
              <a:rPr lang="en-GB">
                <a:solidFill>
                  <a:schemeClr val="dk1"/>
                </a:solidFill>
              </a:rPr>
              <a:t>For a probability distribution, it is µ = ∑ x. f(x)</a:t>
            </a:r>
            <a:br>
              <a:rPr lang="en-GB">
                <a:solidFill>
                  <a:schemeClr val="dk1"/>
                </a:solidFill>
              </a:rPr>
            </a:br>
            <a:r>
              <a:rPr lang="en-GB" sz="1400">
                <a:solidFill>
                  <a:schemeClr val="dk1"/>
                </a:solidFill>
              </a:rPr>
              <a:t>Where f(x) is the probability mass function</a:t>
            </a:r>
            <a:endParaRPr sz="1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6"/>
          <p:cNvSpPr txBox="1">
            <a:spLocks noGrp="1"/>
          </p:cNvSpPr>
          <p:nvPr>
            <p:ph type="title"/>
          </p:nvPr>
        </p:nvSpPr>
        <p:spPr>
          <a:xfrm>
            <a:off x="422025" y="445025"/>
            <a:ext cx="809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Variance of a random variable</a:t>
            </a:r>
            <a:endParaRPr/>
          </a:p>
        </p:txBody>
      </p:sp>
      <p:sp>
        <p:nvSpPr>
          <p:cNvPr id="688" name="Google Shape;688;p96"/>
          <p:cNvSpPr txBox="1">
            <a:spLocks noGrp="1"/>
          </p:cNvSpPr>
          <p:nvPr>
            <p:ph type="body" idx="2"/>
          </p:nvPr>
        </p:nvSpPr>
        <p:spPr>
          <a:xfrm>
            <a:off x="422025" y="1571700"/>
            <a:ext cx="8397900" cy="2541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chemeClr val="dk1"/>
                </a:solidFill>
              </a:rPr>
              <a:t>It is the mathematical mean of squares of deviations taken from the mean</a:t>
            </a:r>
            <a:endParaRPr>
              <a:solidFill>
                <a:schemeClr val="dk1"/>
              </a:solidFill>
            </a:endParaRPr>
          </a:p>
          <a:p>
            <a:pPr marL="457200" lvl="0" indent="-317500" algn="l" rtl="0">
              <a:lnSpc>
                <a:spcPct val="100000"/>
              </a:lnSpc>
              <a:spcBef>
                <a:spcPts val="3000"/>
              </a:spcBef>
              <a:spcAft>
                <a:spcPts val="0"/>
              </a:spcAft>
              <a:buClr>
                <a:schemeClr val="dk1"/>
              </a:buClr>
              <a:buSzPts val="1400"/>
              <a:buFont typeface="Arial"/>
              <a:buChar char="●"/>
            </a:pPr>
            <a:r>
              <a:rPr lang="en-GB">
                <a:solidFill>
                  <a:schemeClr val="dk1"/>
                </a:solidFill>
              </a:rPr>
              <a:t>Denoted by σ</a:t>
            </a:r>
            <a:r>
              <a:rPr lang="en-GB" baseline="30000">
                <a:solidFill>
                  <a:schemeClr val="dk1"/>
                </a:solidFill>
              </a:rPr>
              <a:t>2</a:t>
            </a:r>
            <a:endParaRPr baseline="30000">
              <a:solidFill>
                <a:srgbClr val="25AAE2"/>
              </a:solidFill>
            </a:endParaRPr>
          </a:p>
          <a:p>
            <a:pPr marL="457200" lvl="0" indent="-317500" algn="l" rtl="0">
              <a:lnSpc>
                <a:spcPct val="150000"/>
              </a:lnSpc>
              <a:spcBef>
                <a:spcPts val="3000"/>
              </a:spcBef>
              <a:spcAft>
                <a:spcPts val="3000"/>
              </a:spcAft>
              <a:buClr>
                <a:schemeClr val="dk1"/>
              </a:buClr>
              <a:buSzPts val="1400"/>
              <a:buFont typeface="Arial"/>
              <a:buChar char="●"/>
            </a:pPr>
            <a:r>
              <a:rPr lang="en-GB">
                <a:solidFill>
                  <a:schemeClr val="dk1"/>
                </a:solidFill>
              </a:rPr>
              <a:t>For a probability distribution, it is σ</a:t>
            </a:r>
            <a:r>
              <a:rPr lang="en-GB" baseline="30000">
                <a:solidFill>
                  <a:schemeClr val="dk1"/>
                </a:solidFill>
              </a:rPr>
              <a:t>2</a:t>
            </a:r>
            <a:r>
              <a:rPr lang="en-GB">
                <a:solidFill>
                  <a:schemeClr val="dk1"/>
                </a:solidFill>
              </a:rPr>
              <a:t> = ∑ (x - µ)</a:t>
            </a:r>
            <a:r>
              <a:rPr lang="en-GB" baseline="30000">
                <a:solidFill>
                  <a:schemeClr val="dk1"/>
                </a:solidFill>
              </a:rPr>
              <a:t>2</a:t>
            </a:r>
            <a:r>
              <a:rPr lang="en-GB">
                <a:solidFill>
                  <a:schemeClr val="dk1"/>
                </a:solidFill>
              </a:rPr>
              <a:t>. f(x)</a:t>
            </a:r>
            <a:br>
              <a:rPr lang="en-GB">
                <a:solidFill>
                  <a:schemeClr val="dk1"/>
                </a:solidFill>
              </a:rPr>
            </a:br>
            <a:r>
              <a:rPr lang="en-GB">
                <a:solidFill>
                  <a:schemeClr val="dk1"/>
                </a:solidFill>
              </a:rPr>
              <a:t>	</a:t>
            </a:r>
            <a:r>
              <a:rPr lang="en-GB" sz="1400">
                <a:solidFill>
                  <a:schemeClr val="dk1"/>
                </a:solidFill>
              </a:rPr>
              <a:t>where f(x) is the probability mass function</a:t>
            </a:r>
            <a:endParaRPr sz="1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Probability distributions</a:t>
            </a:r>
            <a:endParaRPr/>
          </a:p>
        </p:txBody>
      </p:sp>
      <p:sp>
        <p:nvSpPr>
          <p:cNvPr id="694" name="Google Shape;694;p97"/>
          <p:cNvSpPr/>
          <p:nvPr/>
        </p:nvSpPr>
        <p:spPr>
          <a:xfrm>
            <a:off x="4272700" y="1465175"/>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Probability Distributions</a:t>
            </a:r>
            <a:endParaRPr>
              <a:solidFill>
                <a:srgbClr val="FFFFFF"/>
              </a:solidFill>
              <a:latin typeface="Avenir"/>
              <a:ea typeface="Avenir"/>
              <a:cs typeface="Avenir"/>
              <a:sym typeface="Avenir"/>
            </a:endParaRPr>
          </a:p>
        </p:txBody>
      </p:sp>
      <p:sp>
        <p:nvSpPr>
          <p:cNvPr id="695" name="Google Shape;695;p97"/>
          <p:cNvSpPr/>
          <p:nvPr/>
        </p:nvSpPr>
        <p:spPr>
          <a:xfrm>
            <a:off x="2067925" y="26793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Discrete Distributions</a:t>
            </a:r>
            <a:endParaRPr>
              <a:solidFill>
                <a:srgbClr val="FFFFFF"/>
              </a:solidFill>
              <a:latin typeface="Avenir"/>
              <a:ea typeface="Avenir"/>
              <a:cs typeface="Avenir"/>
              <a:sym typeface="Avenir"/>
            </a:endParaRPr>
          </a:p>
        </p:txBody>
      </p:sp>
      <p:sp>
        <p:nvSpPr>
          <p:cNvPr id="696" name="Google Shape;696;p97"/>
          <p:cNvSpPr/>
          <p:nvPr/>
        </p:nvSpPr>
        <p:spPr>
          <a:xfrm>
            <a:off x="6376075" y="26793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Continuous </a:t>
            </a:r>
            <a:r>
              <a:rPr lang="en-GB">
                <a:solidFill>
                  <a:schemeClr val="lt1"/>
                </a:solidFill>
                <a:latin typeface="Avenir"/>
                <a:ea typeface="Avenir"/>
                <a:cs typeface="Avenir"/>
                <a:sym typeface="Avenir"/>
              </a:rPr>
              <a:t>Distributions</a:t>
            </a:r>
            <a:endParaRPr>
              <a:solidFill>
                <a:srgbClr val="FFFFFF"/>
              </a:solidFill>
              <a:latin typeface="Avenir"/>
              <a:ea typeface="Avenir"/>
              <a:cs typeface="Avenir"/>
              <a:sym typeface="Avenir"/>
            </a:endParaRPr>
          </a:p>
        </p:txBody>
      </p:sp>
      <p:sp>
        <p:nvSpPr>
          <p:cNvPr id="697" name="Google Shape;697;p97"/>
          <p:cNvSpPr/>
          <p:nvPr/>
        </p:nvSpPr>
        <p:spPr>
          <a:xfrm>
            <a:off x="508275" y="4051900"/>
            <a:ext cx="1016400" cy="4827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Uniform</a:t>
            </a:r>
            <a:endParaRPr>
              <a:solidFill>
                <a:srgbClr val="FFFFFF"/>
              </a:solidFill>
              <a:latin typeface="Avenir"/>
              <a:ea typeface="Avenir"/>
              <a:cs typeface="Avenir"/>
              <a:sym typeface="Avenir"/>
            </a:endParaRPr>
          </a:p>
        </p:txBody>
      </p:sp>
      <p:sp>
        <p:nvSpPr>
          <p:cNvPr id="698" name="Google Shape;698;p97"/>
          <p:cNvSpPr/>
          <p:nvPr/>
        </p:nvSpPr>
        <p:spPr>
          <a:xfrm>
            <a:off x="4003925" y="4051900"/>
            <a:ext cx="1016400" cy="4827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Poisson</a:t>
            </a:r>
            <a:endParaRPr>
              <a:solidFill>
                <a:srgbClr val="FFFFFF"/>
              </a:solidFill>
              <a:latin typeface="Avenir"/>
              <a:ea typeface="Avenir"/>
              <a:cs typeface="Avenir"/>
              <a:sym typeface="Avenir"/>
            </a:endParaRPr>
          </a:p>
        </p:txBody>
      </p:sp>
      <p:sp>
        <p:nvSpPr>
          <p:cNvPr id="699" name="Google Shape;699;p97"/>
          <p:cNvSpPr/>
          <p:nvPr/>
        </p:nvSpPr>
        <p:spPr>
          <a:xfrm>
            <a:off x="2836925" y="4025200"/>
            <a:ext cx="1016400" cy="5361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Binomial</a:t>
            </a:r>
            <a:endParaRPr>
              <a:solidFill>
                <a:srgbClr val="FFFFFF"/>
              </a:solidFill>
              <a:latin typeface="Avenir"/>
              <a:ea typeface="Avenir"/>
              <a:cs typeface="Avenir"/>
              <a:sym typeface="Avenir"/>
            </a:endParaRPr>
          </a:p>
        </p:txBody>
      </p:sp>
      <p:sp>
        <p:nvSpPr>
          <p:cNvPr id="700" name="Google Shape;700;p97"/>
          <p:cNvSpPr/>
          <p:nvPr/>
        </p:nvSpPr>
        <p:spPr>
          <a:xfrm>
            <a:off x="7619325" y="4051900"/>
            <a:ext cx="1016400" cy="4827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Normal</a:t>
            </a:r>
            <a:endParaRPr>
              <a:solidFill>
                <a:srgbClr val="FFFFFF"/>
              </a:solidFill>
              <a:latin typeface="Avenir"/>
              <a:ea typeface="Avenir"/>
              <a:cs typeface="Avenir"/>
              <a:sym typeface="Avenir"/>
            </a:endParaRPr>
          </a:p>
        </p:txBody>
      </p:sp>
      <p:sp>
        <p:nvSpPr>
          <p:cNvPr id="701" name="Google Shape;701;p97"/>
          <p:cNvSpPr/>
          <p:nvPr/>
        </p:nvSpPr>
        <p:spPr>
          <a:xfrm>
            <a:off x="5833297" y="4051900"/>
            <a:ext cx="1016400" cy="4827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Uniform</a:t>
            </a:r>
            <a:endParaRPr>
              <a:solidFill>
                <a:srgbClr val="FFFFFF"/>
              </a:solidFill>
              <a:latin typeface="Avenir"/>
              <a:ea typeface="Avenir"/>
              <a:cs typeface="Avenir"/>
              <a:sym typeface="Avenir"/>
            </a:endParaRPr>
          </a:p>
        </p:txBody>
      </p:sp>
      <p:cxnSp>
        <p:nvCxnSpPr>
          <p:cNvPr id="702" name="Google Shape;702;p97"/>
          <p:cNvCxnSpPr>
            <a:stCxn id="694" idx="2"/>
            <a:endCxn id="695" idx="0"/>
          </p:cNvCxnSpPr>
          <p:nvPr/>
        </p:nvCxnSpPr>
        <p:spPr>
          <a:xfrm rot="5400000">
            <a:off x="3614800" y="1335575"/>
            <a:ext cx="482700" cy="2204700"/>
          </a:xfrm>
          <a:prstGeom prst="bentConnector3">
            <a:avLst>
              <a:gd name="adj1" fmla="val 50003"/>
            </a:avLst>
          </a:prstGeom>
          <a:noFill/>
          <a:ln w="9525" cap="flat" cmpd="sng">
            <a:solidFill>
              <a:srgbClr val="3C78D8"/>
            </a:solidFill>
            <a:prstDash val="solid"/>
            <a:round/>
            <a:headEnd type="none" w="med" len="med"/>
            <a:tailEnd type="triangle" w="med" len="med"/>
          </a:ln>
        </p:spPr>
      </p:cxnSp>
      <p:cxnSp>
        <p:nvCxnSpPr>
          <p:cNvPr id="703" name="Google Shape;703;p97"/>
          <p:cNvCxnSpPr>
            <a:stCxn id="694" idx="2"/>
            <a:endCxn id="696" idx="0"/>
          </p:cNvCxnSpPr>
          <p:nvPr/>
        </p:nvCxnSpPr>
        <p:spPr>
          <a:xfrm rot="-5400000" flipH="1">
            <a:off x="5768800" y="1386275"/>
            <a:ext cx="482700" cy="2103300"/>
          </a:xfrm>
          <a:prstGeom prst="bentConnector3">
            <a:avLst>
              <a:gd name="adj1" fmla="val 50003"/>
            </a:avLst>
          </a:prstGeom>
          <a:noFill/>
          <a:ln w="9525" cap="flat" cmpd="sng">
            <a:solidFill>
              <a:srgbClr val="3C78D8"/>
            </a:solidFill>
            <a:prstDash val="solid"/>
            <a:round/>
            <a:headEnd type="none" w="med" len="med"/>
            <a:tailEnd type="triangle" w="med" len="med"/>
          </a:ln>
        </p:spPr>
      </p:cxnSp>
      <p:cxnSp>
        <p:nvCxnSpPr>
          <p:cNvPr id="704" name="Google Shape;704;p97"/>
          <p:cNvCxnSpPr>
            <a:stCxn id="695" idx="2"/>
            <a:endCxn id="699" idx="0"/>
          </p:cNvCxnSpPr>
          <p:nvPr/>
        </p:nvCxnSpPr>
        <p:spPr>
          <a:xfrm rot="-5400000" flipH="1">
            <a:off x="2742175" y="3422250"/>
            <a:ext cx="614400" cy="5913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705" name="Google Shape;705;p97"/>
          <p:cNvCxnSpPr>
            <a:stCxn id="696" idx="2"/>
            <a:endCxn id="700" idx="0"/>
          </p:cNvCxnSpPr>
          <p:nvPr/>
        </p:nvCxnSpPr>
        <p:spPr>
          <a:xfrm rot="-5400000" flipH="1">
            <a:off x="7274125" y="3198450"/>
            <a:ext cx="641100" cy="10656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706" name="Google Shape;706;p97"/>
          <p:cNvCxnSpPr>
            <a:stCxn id="696" idx="2"/>
            <a:endCxn id="701" idx="0"/>
          </p:cNvCxnSpPr>
          <p:nvPr/>
        </p:nvCxnSpPr>
        <p:spPr>
          <a:xfrm rot="5400000">
            <a:off x="6381175" y="3371100"/>
            <a:ext cx="641100" cy="7203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707" name="Google Shape;707;p97"/>
          <p:cNvCxnSpPr>
            <a:stCxn id="695" idx="2"/>
            <a:endCxn id="698" idx="0"/>
          </p:cNvCxnSpPr>
          <p:nvPr/>
        </p:nvCxnSpPr>
        <p:spPr>
          <a:xfrm rot="-5400000" flipH="1">
            <a:off x="3312325" y="2852100"/>
            <a:ext cx="641100" cy="17583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708" name="Google Shape;708;p97"/>
          <p:cNvCxnSpPr>
            <a:stCxn id="695" idx="2"/>
            <a:endCxn id="697" idx="0"/>
          </p:cNvCxnSpPr>
          <p:nvPr/>
        </p:nvCxnSpPr>
        <p:spPr>
          <a:xfrm rot="5400000">
            <a:off x="1564525" y="2862600"/>
            <a:ext cx="641100" cy="1737300"/>
          </a:xfrm>
          <a:prstGeom prst="bentConnector3">
            <a:avLst>
              <a:gd name="adj1" fmla="val 50008"/>
            </a:avLst>
          </a:prstGeom>
          <a:noFill/>
          <a:ln w="9525" cap="flat" cmpd="sng">
            <a:solidFill>
              <a:srgbClr val="3C78D8"/>
            </a:solidFill>
            <a:prstDash val="solid"/>
            <a:round/>
            <a:headEnd type="none" w="med" len="med"/>
            <a:tailEnd type="triangle" w="med" len="med"/>
          </a:ln>
        </p:spPr>
      </p:cxnSp>
      <p:sp>
        <p:nvSpPr>
          <p:cNvPr id="709" name="Google Shape;709;p97"/>
          <p:cNvSpPr/>
          <p:nvPr/>
        </p:nvSpPr>
        <p:spPr>
          <a:xfrm>
            <a:off x="1672600" y="4025200"/>
            <a:ext cx="1016400" cy="5361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Bernoulli</a:t>
            </a:r>
            <a:endParaRPr>
              <a:solidFill>
                <a:srgbClr val="FFFFFF"/>
              </a:solidFill>
              <a:latin typeface="Avenir"/>
              <a:ea typeface="Avenir"/>
              <a:cs typeface="Avenir"/>
              <a:sym typeface="Avenir"/>
            </a:endParaRPr>
          </a:p>
        </p:txBody>
      </p:sp>
      <p:cxnSp>
        <p:nvCxnSpPr>
          <p:cNvPr id="710" name="Google Shape;710;p97"/>
          <p:cNvCxnSpPr>
            <a:stCxn id="695" idx="2"/>
            <a:endCxn id="709" idx="0"/>
          </p:cNvCxnSpPr>
          <p:nvPr/>
        </p:nvCxnSpPr>
        <p:spPr>
          <a:xfrm rot="5400000">
            <a:off x="2160025" y="3431400"/>
            <a:ext cx="614400" cy="573000"/>
          </a:xfrm>
          <a:prstGeom prst="bentConnector3">
            <a:avLst>
              <a:gd name="adj1" fmla="val 50008"/>
            </a:avLst>
          </a:prstGeom>
          <a:noFill/>
          <a:ln w="9525" cap="flat" cmpd="sng">
            <a:solidFill>
              <a:srgbClr val="3C78D8"/>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9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Probability distributions</a:t>
            </a:r>
            <a:endParaRPr/>
          </a:p>
        </p:txBody>
      </p:sp>
      <p:sp>
        <p:nvSpPr>
          <p:cNvPr id="716" name="Google Shape;716;p98"/>
          <p:cNvSpPr/>
          <p:nvPr/>
        </p:nvSpPr>
        <p:spPr>
          <a:xfrm>
            <a:off x="4773638" y="154505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Probability Distributions</a:t>
            </a:r>
            <a:endParaRPr>
              <a:solidFill>
                <a:srgbClr val="FFFFFF"/>
              </a:solidFill>
              <a:latin typeface="Avenir"/>
              <a:ea typeface="Avenir"/>
              <a:cs typeface="Avenir"/>
              <a:sym typeface="Avenir"/>
            </a:endParaRPr>
          </a:p>
        </p:txBody>
      </p:sp>
      <p:sp>
        <p:nvSpPr>
          <p:cNvPr id="717" name="Google Shape;717;p98"/>
          <p:cNvSpPr/>
          <p:nvPr/>
        </p:nvSpPr>
        <p:spPr>
          <a:xfrm>
            <a:off x="2568863" y="2759175"/>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Discrete </a:t>
            </a:r>
            <a:r>
              <a:rPr lang="en-GB">
                <a:solidFill>
                  <a:schemeClr val="lt1"/>
                </a:solidFill>
                <a:latin typeface="Avenir"/>
                <a:ea typeface="Avenir"/>
                <a:cs typeface="Avenir"/>
                <a:sym typeface="Avenir"/>
              </a:rPr>
              <a:t>Distributions</a:t>
            </a:r>
            <a:endParaRPr>
              <a:solidFill>
                <a:srgbClr val="FFFFFF"/>
              </a:solidFill>
              <a:latin typeface="Avenir"/>
              <a:ea typeface="Avenir"/>
              <a:cs typeface="Avenir"/>
              <a:sym typeface="Avenir"/>
            </a:endParaRPr>
          </a:p>
        </p:txBody>
      </p:sp>
      <p:sp>
        <p:nvSpPr>
          <p:cNvPr id="718" name="Google Shape;718;p98"/>
          <p:cNvSpPr/>
          <p:nvPr/>
        </p:nvSpPr>
        <p:spPr>
          <a:xfrm>
            <a:off x="6877013" y="2759175"/>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Continuous </a:t>
            </a:r>
            <a:r>
              <a:rPr lang="en-GB">
                <a:solidFill>
                  <a:schemeClr val="lt1"/>
                </a:solidFill>
                <a:latin typeface="Avenir"/>
                <a:ea typeface="Avenir"/>
                <a:cs typeface="Avenir"/>
                <a:sym typeface="Avenir"/>
              </a:rPr>
              <a:t>Distributions</a:t>
            </a:r>
            <a:endParaRPr>
              <a:solidFill>
                <a:srgbClr val="FFFFFF"/>
              </a:solidFill>
              <a:latin typeface="Avenir"/>
              <a:ea typeface="Avenir"/>
              <a:cs typeface="Avenir"/>
              <a:sym typeface="Avenir"/>
            </a:endParaRPr>
          </a:p>
        </p:txBody>
      </p:sp>
      <p:sp>
        <p:nvSpPr>
          <p:cNvPr id="719" name="Google Shape;719;p98"/>
          <p:cNvSpPr/>
          <p:nvPr/>
        </p:nvSpPr>
        <p:spPr>
          <a:xfrm>
            <a:off x="895388" y="4145125"/>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Uniform</a:t>
            </a:r>
            <a:endParaRPr>
              <a:solidFill>
                <a:srgbClr val="FFFFFF"/>
              </a:solidFill>
              <a:latin typeface="Avenir"/>
              <a:ea typeface="Avenir"/>
              <a:cs typeface="Avenir"/>
              <a:sym typeface="Avenir"/>
            </a:endParaRPr>
          </a:p>
        </p:txBody>
      </p:sp>
      <p:sp>
        <p:nvSpPr>
          <p:cNvPr id="720" name="Google Shape;720;p98"/>
          <p:cNvSpPr/>
          <p:nvPr/>
        </p:nvSpPr>
        <p:spPr>
          <a:xfrm>
            <a:off x="5706713" y="4145125"/>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Poisson</a:t>
            </a:r>
            <a:endParaRPr>
              <a:solidFill>
                <a:srgbClr val="FFFFFF"/>
              </a:solidFill>
              <a:latin typeface="Avenir"/>
              <a:ea typeface="Avenir"/>
              <a:cs typeface="Avenir"/>
              <a:sym typeface="Avenir"/>
            </a:endParaRPr>
          </a:p>
        </p:txBody>
      </p:sp>
      <p:sp>
        <p:nvSpPr>
          <p:cNvPr id="721" name="Google Shape;721;p98"/>
          <p:cNvSpPr/>
          <p:nvPr/>
        </p:nvSpPr>
        <p:spPr>
          <a:xfrm>
            <a:off x="4184513" y="4118425"/>
            <a:ext cx="1371600" cy="7581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Binomial</a:t>
            </a:r>
            <a:endParaRPr>
              <a:solidFill>
                <a:srgbClr val="FFFFFF"/>
              </a:solidFill>
              <a:latin typeface="Avenir"/>
              <a:ea typeface="Avenir"/>
              <a:cs typeface="Avenir"/>
              <a:sym typeface="Avenir"/>
            </a:endParaRPr>
          </a:p>
        </p:txBody>
      </p:sp>
      <p:cxnSp>
        <p:nvCxnSpPr>
          <p:cNvPr id="722" name="Google Shape;722;p98"/>
          <p:cNvCxnSpPr>
            <a:stCxn id="716" idx="2"/>
            <a:endCxn id="717" idx="0"/>
          </p:cNvCxnSpPr>
          <p:nvPr/>
        </p:nvCxnSpPr>
        <p:spPr>
          <a:xfrm rot="5400000">
            <a:off x="4115738" y="1415450"/>
            <a:ext cx="482700" cy="2204700"/>
          </a:xfrm>
          <a:prstGeom prst="bentConnector3">
            <a:avLst>
              <a:gd name="adj1" fmla="val 50003"/>
            </a:avLst>
          </a:prstGeom>
          <a:noFill/>
          <a:ln w="9525" cap="flat" cmpd="sng">
            <a:solidFill>
              <a:srgbClr val="3C78D8"/>
            </a:solidFill>
            <a:prstDash val="solid"/>
            <a:round/>
            <a:headEnd type="none" w="med" len="med"/>
            <a:tailEnd type="triangle" w="med" len="med"/>
          </a:ln>
        </p:spPr>
      </p:cxnSp>
      <p:cxnSp>
        <p:nvCxnSpPr>
          <p:cNvPr id="723" name="Google Shape;723;p98"/>
          <p:cNvCxnSpPr>
            <a:stCxn id="716" idx="2"/>
            <a:endCxn id="718" idx="0"/>
          </p:cNvCxnSpPr>
          <p:nvPr/>
        </p:nvCxnSpPr>
        <p:spPr>
          <a:xfrm rot="-5400000" flipH="1">
            <a:off x="6269738" y="1466150"/>
            <a:ext cx="482700" cy="2103300"/>
          </a:xfrm>
          <a:prstGeom prst="bentConnector3">
            <a:avLst>
              <a:gd name="adj1" fmla="val 50003"/>
            </a:avLst>
          </a:prstGeom>
          <a:noFill/>
          <a:ln w="9525" cap="flat" cmpd="sng">
            <a:solidFill>
              <a:srgbClr val="3C78D8"/>
            </a:solidFill>
            <a:prstDash val="solid"/>
            <a:round/>
            <a:headEnd type="none" w="med" len="med"/>
            <a:tailEnd type="triangle" w="med" len="med"/>
          </a:ln>
        </p:spPr>
      </p:cxnSp>
      <p:cxnSp>
        <p:nvCxnSpPr>
          <p:cNvPr id="724" name="Google Shape;724;p98"/>
          <p:cNvCxnSpPr>
            <a:stCxn id="717" idx="2"/>
            <a:endCxn id="721" idx="0"/>
          </p:cNvCxnSpPr>
          <p:nvPr/>
        </p:nvCxnSpPr>
        <p:spPr>
          <a:xfrm rot="-5400000" flipH="1">
            <a:off x="3748613" y="2996625"/>
            <a:ext cx="627900" cy="1615800"/>
          </a:xfrm>
          <a:prstGeom prst="bentConnector3">
            <a:avLst>
              <a:gd name="adj1" fmla="val 50195"/>
            </a:avLst>
          </a:prstGeom>
          <a:noFill/>
          <a:ln w="9525" cap="flat" cmpd="sng">
            <a:solidFill>
              <a:srgbClr val="3C78D8"/>
            </a:solidFill>
            <a:prstDash val="solid"/>
            <a:round/>
            <a:headEnd type="none" w="med" len="med"/>
            <a:tailEnd type="triangle" w="med" len="med"/>
          </a:ln>
        </p:spPr>
      </p:cxnSp>
      <p:cxnSp>
        <p:nvCxnSpPr>
          <p:cNvPr id="725" name="Google Shape;725;p98"/>
          <p:cNvCxnSpPr>
            <a:stCxn id="717" idx="2"/>
            <a:endCxn id="720" idx="0"/>
          </p:cNvCxnSpPr>
          <p:nvPr/>
        </p:nvCxnSpPr>
        <p:spPr>
          <a:xfrm rot="-5400000" flipH="1">
            <a:off x="4496363" y="2248875"/>
            <a:ext cx="654600" cy="3138000"/>
          </a:xfrm>
          <a:prstGeom prst="bentConnector3">
            <a:avLst>
              <a:gd name="adj1" fmla="val 47208"/>
            </a:avLst>
          </a:prstGeom>
          <a:noFill/>
          <a:ln w="9525" cap="flat" cmpd="sng">
            <a:solidFill>
              <a:srgbClr val="3C78D8"/>
            </a:solidFill>
            <a:prstDash val="solid"/>
            <a:round/>
            <a:headEnd type="none" w="med" len="med"/>
            <a:tailEnd type="triangle" w="med" len="med"/>
          </a:ln>
        </p:spPr>
      </p:cxnSp>
      <p:cxnSp>
        <p:nvCxnSpPr>
          <p:cNvPr id="726" name="Google Shape;726;p98"/>
          <p:cNvCxnSpPr>
            <a:stCxn id="717" idx="2"/>
            <a:endCxn id="719" idx="0"/>
          </p:cNvCxnSpPr>
          <p:nvPr/>
        </p:nvCxnSpPr>
        <p:spPr>
          <a:xfrm rot="5400000">
            <a:off x="2090663" y="2981175"/>
            <a:ext cx="654600" cy="1673400"/>
          </a:xfrm>
          <a:prstGeom prst="bentConnector3">
            <a:avLst>
              <a:gd name="adj1" fmla="val 48579"/>
            </a:avLst>
          </a:prstGeom>
          <a:noFill/>
          <a:ln w="9525" cap="flat" cmpd="sng">
            <a:solidFill>
              <a:srgbClr val="3C78D8"/>
            </a:solidFill>
            <a:prstDash val="solid"/>
            <a:round/>
            <a:headEnd type="none" w="med" len="med"/>
            <a:tailEnd type="triangle" w="med" len="med"/>
          </a:ln>
        </p:spPr>
      </p:cxnSp>
      <p:sp>
        <p:nvSpPr>
          <p:cNvPr id="727" name="Google Shape;727;p98"/>
          <p:cNvSpPr/>
          <p:nvPr/>
        </p:nvSpPr>
        <p:spPr>
          <a:xfrm>
            <a:off x="2414913" y="4118425"/>
            <a:ext cx="1371600" cy="7581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Bernoulli</a:t>
            </a:r>
            <a:endParaRPr>
              <a:solidFill>
                <a:srgbClr val="FFFFFF"/>
              </a:solidFill>
              <a:latin typeface="Avenir"/>
              <a:ea typeface="Avenir"/>
              <a:cs typeface="Avenir"/>
              <a:sym typeface="Avenir"/>
            </a:endParaRPr>
          </a:p>
        </p:txBody>
      </p:sp>
      <p:cxnSp>
        <p:nvCxnSpPr>
          <p:cNvPr id="728" name="Google Shape;728;p98"/>
          <p:cNvCxnSpPr>
            <a:stCxn id="717" idx="2"/>
            <a:endCxn id="727" idx="0"/>
          </p:cNvCxnSpPr>
          <p:nvPr/>
        </p:nvCxnSpPr>
        <p:spPr>
          <a:xfrm rot="5400000">
            <a:off x="2863763" y="3727575"/>
            <a:ext cx="627900" cy="153900"/>
          </a:xfrm>
          <a:prstGeom prst="bentConnector3">
            <a:avLst>
              <a:gd name="adj1" fmla="val 50195"/>
            </a:avLst>
          </a:prstGeom>
          <a:noFill/>
          <a:ln w="9525" cap="flat" cmpd="sng">
            <a:solidFill>
              <a:srgbClr val="3C78D8"/>
            </a:solidFill>
            <a:prstDash val="solid"/>
            <a:round/>
            <a:headEnd type="none" w="med" len="med"/>
            <a:tailEnd type="triangle" w="med" len="med"/>
          </a:ln>
        </p:spPr>
      </p:cxnSp>
      <p:pic>
        <p:nvPicPr>
          <p:cNvPr id="729" name="Google Shape;729;p98"/>
          <p:cNvPicPr preferRelativeResize="0"/>
          <p:nvPr/>
        </p:nvPicPr>
        <p:blipFill rotWithShape="1">
          <a:blip r:embed="rId3">
            <a:alphaModFix/>
          </a:blip>
          <a:srcRect/>
          <a:stretch/>
        </p:blipFill>
        <p:spPr>
          <a:xfrm>
            <a:off x="2414923" y="3261275"/>
            <a:ext cx="259075" cy="269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9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Discrete probability distribution</a:t>
            </a:r>
            <a:endParaRPr/>
          </a:p>
        </p:txBody>
      </p:sp>
      <p:sp>
        <p:nvSpPr>
          <p:cNvPr id="735" name="Google Shape;735;p99"/>
          <p:cNvSpPr txBox="1">
            <a:spLocks noGrp="1"/>
          </p:cNvSpPr>
          <p:nvPr>
            <p:ph type="body" idx="2"/>
          </p:nvPr>
        </p:nvSpPr>
        <p:spPr>
          <a:xfrm>
            <a:off x="422025" y="1571700"/>
            <a:ext cx="8397900" cy="2168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solidFill>
                  <a:schemeClr val="dk1"/>
                </a:solidFill>
              </a:rPr>
              <a:t>A discrete distribution comprises of the probabilities of the outcomes of a random variable with </a:t>
            </a:r>
            <a:r>
              <a:rPr lang="en-GB">
                <a:solidFill>
                  <a:srgbClr val="25AAE2"/>
                </a:solidFill>
              </a:rPr>
              <a:t>finite values</a:t>
            </a:r>
            <a:r>
              <a:rPr lang="en-GB">
                <a:solidFill>
                  <a:schemeClr val="dk1"/>
                </a:solidFill>
              </a:rPr>
              <a:t> and is used to model a discrete random variable</a:t>
            </a:r>
            <a:endParaRPr/>
          </a:p>
          <a:p>
            <a:pPr marL="457200" lvl="0" indent="-330200" algn="l" rtl="0">
              <a:lnSpc>
                <a:spcPct val="100000"/>
              </a:lnSpc>
              <a:spcBef>
                <a:spcPts val="3000"/>
              </a:spcBef>
              <a:spcAft>
                <a:spcPts val="0"/>
              </a:spcAft>
              <a:buSzPts val="1600"/>
              <a:buChar char="●"/>
            </a:pPr>
            <a:r>
              <a:rPr lang="en-GB"/>
              <a:t>A discrete probability distribution is defined by its </a:t>
            </a:r>
            <a:r>
              <a:rPr lang="en-GB">
                <a:solidFill>
                  <a:schemeClr val="dk1"/>
                </a:solidFill>
              </a:rPr>
              <a:t>probability mass function (p.m.f)</a:t>
            </a:r>
            <a:endParaRPr/>
          </a:p>
          <a:p>
            <a:pPr marL="457200" lvl="0" indent="-330200" algn="l" rtl="0">
              <a:lnSpc>
                <a:spcPct val="100000"/>
              </a:lnSpc>
              <a:spcBef>
                <a:spcPts val="3000"/>
              </a:spcBef>
              <a:spcAft>
                <a:spcPts val="0"/>
              </a:spcAft>
              <a:buSzPts val="1600"/>
              <a:buChar char="●"/>
            </a:pPr>
            <a:r>
              <a:rPr lang="en-GB"/>
              <a:t>The mathematical expectation E(X) and variance V(X) of a discrete probability distribution is given by </a:t>
            </a:r>
            <a:endParaRPr/>
          </a:p>
        </p:txBody>
      </p:sp>
      <p:pic>
        <p:nvPicPr>
          <p:cNvPr id="736" name="Google Shape;736;p99" descr="E(X) = \sum_{1=1}^n x_i P(x_i)" title="MathEquation,#000000"/>
          <p:cNvPicPr preferRelativeResize="0"/>
          <p:nvPr/>
        </p:nvPicPr>
        <p:blipFill>
          <a:blip r:embed="rId3">
            <a:alphaModFix/>
          </a:blip>
          <a:stretch>
            <a:fillRect/>
          </a:stretch>
        </p:blipFill>
        <p:spPr>
          <a:xfrm>
            <a:off x="1006975" y="4055100"/>
            <a:ext cx="2735374" cy="355600"/>
          </a:xfrm>
          <a:prstGeom prst="rect">
            <a:avLst/>
          </a:prstGeom>
          <a:noFill/>
          <a:ln>
            <a:noFill/>
          </a:ln>
        </p:spPr>
      </p:pic>
      <p:pic>
        <p:nvPicPr>
          <p:cNvPr id="737" name="Google Shape;737;p99" descr="V(X) = E(X^2) - [E(X)]^2" title="MathEquation,#000000"/>
          <p:cNvPicPr preferRelativeResize="0"/>
          <p:nvPr/>
        </p:nvPicPr>
        <p:blipFill>
          <a:blip r:embed="rId4">
            <a:alphaModFix/>
          </a:blip>
          <a:stretch>
            <a:fillRect/>
          </a:stretch>
        </p:blipFill>
        <p:spPr>
          <a:xfrm>
            <a:off x="5291000" y="4055100"/>
            <a:ext cx="2844800" cy="355600"/>
          </a:xfrm>
          <a:prstGeom prst="rect">
            <a:avLst/>
          </a:prstGeom>
          <a:noFill/>
          <a:ln>
            <a:noFill/>
          </a:ln>
        </p:spPr>
      </p:pic>
      <p:sp>
        <p:nvSpPr>
          <p:cNvPr id="738" name="Google Shape;738;p99"/>
          <p:cNvSpPr txBox="1">
            <a:spLocks noGrp="1"/>
          </p:cNvSpPr>
          <p:nvPr>
            <p:ph type="body" idx="2"/>
          </p:nvPr>
        </p:nvSpPr>
        <p:spPr>
          <a:xfrm>
            <a:off x="7008825" y="4506600"/>
            <a:ext cx="1573200" cy="355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rgbClr val="25AAE2"/>
                </a:solidFill>
              </a:rPr>
              <a:t>(</a:t>
            </a:r>
            <a:r>
              <a:rPr lang="en-GB" sz="1200" u="sng">
                <a:solidFill>
                  <a:schemeClr val="hlink"/>
                </a:solidFill>
                <a:hlinkClick r:id="" action="ppaction://hlinkshowjump?jump=lastslide"/>
              </a:rPr>
              <a:t>Refer appendix A.1</a:t>
            </a:r>
            <a:r>
              <a:rPr lang="en-GB" sz="1200">
                <a:solidFill>
                  <a:srgbClr val="25AAE2"/>
                </a:solidFill>
              </a:rPr>
              <a:t>)</a:t>
            </a:r>
            <a:endParaRPr sz="1200">
              <a:solidFill>
                <a:srgbClr val="25AAE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Agenda</a:t>
            </a:r>
            <a:endParaRPr/>
          </a:p>
        </p:txBody>
      </p:sp>
      <p:sp>
        <p:nvSpPr>
          <p:cNvPr id="93" name="Google Shape;93;p16"/>
          <p:cNvSpPr txBox="1">
            <a:spLocks noGrp="1"/>
          </p:cNvSpPr>
          <p:nvPr>
            <p:ph type="body" idx="2"/>
          </p:nvPr>
        </p:nvSpPr>
        <p:spPr>
          <a:xfrm>
            <a:off x="422025" y="1239191"/>
            <a:ext cx="8397900" cy="3068100"/>
          </a:xfrm>
          <a:prstGeom prst="rect">
            <a:avLst/>
          </a:prstGeom>
        </p:spPr>
        <p:txBody>
          <a:bodyPr spcFirstLastPara="1" wrap="square" lIns="91425" tIns="91425" rIns="91425" bIns="91425" anchor="t" anchorCtr="0">
            <a:noAutofit/>
          </a:bodyPr>
          <a:lstStyle/>
          <a:p>
            <a:pPr marL="914400" lvl="1" indent="-317500" algn="l" rtl="0">
              <a:lnSpc>
                <a:spcPct val="100000"/>
              </a:lnSpc>
              <a:spcBef>
                <a:spcPts val="1000"/>
              </a:spcBef>
              <a:spcAft>
                <a:spcPts val="0"/>
              </a:spcAft>
              <a:buClr>
                <a:srgbClr val="222222"/>
              </a:buClr>
              <a:buSzPts val="1400"/>
              <a:buChar char="○"/>
            </a:pPr>
            <a:r>
              <a:rPr lang="en-GB" dirty="0" smtClean="0">
                <a:solidFill>
                  <a:srgbClr val="222222"/>
                </a:solidFill>
                <a:highlight>
                  <a:schemeClr val="lt1"/>
                </a:highlight>
              </a:rPr>
              <a:t>Continuous </a:t>
            </a:r>
            <a:r>
              <a:rPr lang="en-GB" dirty="0">
                <a:solidFill>
                  <a:srgbClr val="222222"/>
                </a:solidFill>
                <a:highlight>
                  <a:schemeClr val="lt1"/>
                </a:highlight>
              </a:rPr>
              <a:t>Probability Distribution</a:t>
            </a:r>
            <a:endParaRPr dirty="0">
              <a:solidFill>
                <a:srgbClr val="222222"/>
              </a:solidFill>
              <a:highlight>
                <a:schemeClr val="lt1"/>
              </a:highlight>
            </a:endParaRPr>
          </a:p>
          <a:p>
            <a:pPr marL="1371600" lvl="2" indent="-317500" algn="l" rtl="0">
              <a:lnSpc>
                <a:spcPct val="115000"/>
              </a:lnSpc>
              <a:spcBef>
                <a:spcPts val="1000"/>
              </a:spcBef>
              <a:spcAft>
                <a:spcPts val="0"/>
              </a:spcAft>
              <a:buClr>
                <a:srgbClr val="222222"/>
              </a:buClr>
              <a:buSzPts val="1400"/>
              <a:buChar char="■"/>
            </a:pPr>
            <a:r>
              <a:rPr lang="en-GB" dirty="0">
                <a:solidFill>
                  <a:srgbClr val="222222"/>
                </a:solidFill>
                <a:highlight>
                  <a:schemeClr val="lt1"/>
                </a:highlight>
              </a:rPr>
              <a:t>Uniform Distribution </a:t>
            </a:r>
            <a:r>
              <a:rPr lang="en-GB" dirty="0" smtClean="0">
                <a:solidFill>
                  <a:srgbClr val="222222"/>
                </a:solidFill>
                <a:highlight>
                  <a:schemeClr val="lt1"/>
                </a:highlight>
              </a:rPr>
              <a:t>(</a:t>
            </a:r>
            <a:r>
              <a:rPr lang="en-GB" dirty="0" smtClean="0">
                <a:solidFill>
                  <a:srgbClr val="222222"/>
                </a:solidFill>
                <a:highlight>
                  <a:schemeClr val="lt1"/>
                </a:highlight>
              </a:rPr>
              <a:t>Appendix</a:t>
            </a:r>
            <a:r>
              <a:rPr lang="en-GB" dirty="0" smtClean="0">
                <a:solidFill>
                  <a:srgbClr val="222222"/>
                </a:solidFill>
                <a:highlight>
                  <a:schemeClr val="lt1"/>
                </a:highlight>
              </a:rPr>
              <a:t>)</a:t>
            </a:r>
            <a:endParaRPr dirty="0">
              <a:solidFill>
                <a:srgbClr val="222222"/>
              </a:solidFill>
              <a:highlight>
                <a:schemeClr val="lt1"/>
              </a:highlight>
            </a:endParaRPr>
          </a:p>
          <a:p>
            <a:pPr marL="1371600" lvl="2" indent="-317500" algn="l" rtl="0">
              <a:lnSpc>
                <a:spcPct val="115000"/>
              </a:lnSpc>
              <a:spcBef>
                <a:spcPts val="0"/>
              </a:spcBef>
              <a:spcAft>
                <a:spcPts val="0"/>
              </a:spcAft>
              <a:buClr>
                <a:srgbClr val="222222"/>
              </a:buClr>
              <a:buSzPts val="1400"/>
              <a:buChar char="■"/>
            </a:pPr>
            <a:r>
              <a:rPr lang="en-GB" dirty="0">
                <a:solidFill>
                  <a:srgbClr val="222222"/>
                </a:solidFill>
                <a:highlight>
                  <a:schemeClr val="lt1"/>
                </a:highlight>
              </a:rPr>
              <a:t>Normal </a:t>
            </a:r>
            <a:r>
              <a:rPr lang="en-GB" dirty="0" smtClean="0">
                <a:solidFill>
                  <a:srgbClr val="222222"/>
                </a:solidFill>
                <a:highlight>
                  <a:schemeClr val="lt1"/>
                </a:highlight>
              </a:rPr>
              <a:t>Distribution</a:t>
            </a:r>
          </a:p>
          <a:p>
            <a:pPr lvl="0">
              <a:lnSpc>
                <a:spcPct val="100000"/>
              </a:lnSpc>
              <a:buClr>
                <a:srgbClr val="222222"/>
              </a:buClr>
            </a:pPr>
            <a:r>
              <a:rPr lang="en-US" dirty="0">
                <a:solidFill>
                  <a:srgbClr val="222222"/>
                </a:solidFill>
                <a:highlight>
                  <a:schemeClr val="lt1"/>
                </a:highlight>
              </a:rPr>
              <a:t>Population and Sample</a:t>
            </a:r>
          </a:p>
          <a:p>
            <a:pPr lvl="0">
              <a:lnSpc>
                <a:spcPct val="100000"/>
              </a:lnSpc>
              <a:spcBef>
                <a:spcPts val="1000"/>
              </a:spcBef>
              <a:buClr>
                <a:srgbClr val="222222"/>
              </a:buClr>
            </a:pPr>
            <a:r>
              <a:rPr lang="en-US" dirty="0">
                <a:solidFill>
                  <a:srgbClr val="222222"/>
                </a:solidFill>
                <a:highlight>
                  <a:schemeClr val="lt1"/>
                </a:highlight>
              </a:rPr>
              <a:t>Sampling Techniques</a:t>
            </a:r>
          </a:p>
          <a:p>
            <a:pPr lvl="1">
              <a:lnSpc>
                <a:spcPct val="100000"/>
              </a:lnSpc>
              <a:spcBef>
                <a:spcPts val="1000"/>
              </a:spcBef>
              <a:buClr>
                <a:srgbClr val="222222"/>
              </a:buClr>
            </a:pPr>
            <a:r>
              <a:rPr lang="en-US" dirty="0">
                <a:solidFill>
                  <a:srgbClr val="222222"/>
                </a:solidFill>
                <a:highlight>
                  <a:schemeClr val="lt1"/>
                </a:highlight>
              </a:rPr>
              <a:t>Probabilistic Sampling</a:t>
            </a:r>
          </a:p>
          <a:p>
            <a:pPr lvl="2">
              <a:spcBef>
                <a:spcPts val="1000"/>
              </a:spcBef>
              <a:buClr>
                <a:srgbClr val="222222"/>
              </a:buClr>
            </a:pPr>
            <a:r>
              <a:rPr lang="en-US" dirty="0">
                <a:solidFill>
                  <a:srgbClr val="222222"/>
                </a:solidFill>
                <a:highlight>
                  <a:schemeClr val="lt1"/>
                </a:highlight>
              </a:rPr>
              <a:t>Simple Random Sampling (with and without replacement)</a:t>
            </a:r>
          </a:p>
          <a:p>
            <a:pPr lvl="2">
              <a:spcBef>
                <a:spcPts val="0"/>
              </a:spcBef>
              <a:buClr>
                <a:srgbClr val="222222"/>
              </a:buClr>
            </a:pPr>
            <a:r>
              <a:rPr lang="en-US" dirty="0">
                <a:solidFill>
                  <a:srgbClr val="222222"/>
                </a:solidFill>
                <a:highlight>
                  <a:schemeClr val="lt1"/>
                </a:highlight>
              </a:rPr>
              <a:t>Stratified Sampling</a:t>
            </a:r>
          </a:p>
          <a:p>
            <a:pPr lvl="2">
              <a:spcBef>
                <a:spcPts val="0"/>
              </a:spcBef>
              <a:buClr>
                <a:srgbClr val="222222"/>
              </a:buClr>
            </a:pPr>
            <a:r>
              <a:rPr lang="en-US" dirty="0">
                <a:solidFill>
                  <a:srgbClr val="222222"/>
                </a:solidFill>
                <a:highlight>
                  <a:schemeClr val="lt1"/>
                </a:highlight>
              </a:rPr>
              <a:t>Systematic Sampling</a:t>
            </a:r>
          </a:p>
          <a:p>
            <a:pPr lvl="2">
              <a:spcBef>
                <a:spcPts val="0"/>
              </a:spcBef>
              <a:buClr>
                <a:srgbClr val="222222"/>
              </a:buClr>
            </a:pPr>
            <a:r>
              <a:rPr lang="en-US" dirty="0">
                <a:solidFill>
                  <a:srgbClr val="222222"/>
                </a:solidFill>
                <a:highlight>
                  <a:schemeClr val="lt1"/>
                </a:highlight>
              </a:rPr>
              <a:t>Cluster Sampling</a:t>
            </a:r>
          </a:p>
          <a:p>
            <a:pPr marL="1371600" lvl="2" indent="-317500" algn="l" rtl="0">
              <a:lnSpc>
                <a:spcPct val="115000"/>
              </a:lnSpc>
              <a:spcBef>
                <a:spcPts val="0"/>
              </a:spcBef>
              <a:spcAft>
                <a:spcPts val="0"/>
              </a:spcAft>
              <a:buClr>
                <a:srgbClr val="222222"/>
              </a:buClr>
              <a:buSzPts val="1400"/>
              <a:buChar char="■"/>
            </a:pPr>
            <a:endParaRPr dirty="0">
              <a:solidFill>
                <a:srgbClr val="222222"/>
              </a:solidFill>
              <a:highlight>
                <a:schemeClr val="lt1"/>
              </a:highlight>
            </a:endParaRPr>
          </a:p>
          <a:p>
            <a:pPr marL="0" lvl="0" indent="0" algn="l" rtl="0">
              <a:lnSpc>
                <a:spcPct val="100000"/>
              </a:lnSpc>
              <a:spcBef>
                <a:spcPts val="0"/>
              </a:spcBef>
              <a:spcAft>
                <a:spcPts val="3000"/>
              </a:spcAft>
              <a:buNone/>
            </a:pPr>
            <a:endParaRPr dirty="0">
              <a:solidFill>
                <a:srgbClr val="222222"/>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Uniform distribution (discrete)</a:t>
            </a:r>
            <a:endParaRPr/>
          </a:p>
        </p:txBody>
      </p:sp>
      <p:sp>
        <p:nvSpPr>
          <p:cNvPr id="744" name="Google Shape;744;p100"/>
          <p:cNvSpPr txBox="1">
            <a:spLocks noGrp="1"/>
          </p:cNvSpPr>
          <p:nvPr>
            <p:ph type="body" idx="2"/>
          </p:nvPr>
        </p:nvSpPr>
        <p:spPr>
          <a:xfrm>
            <a:off x="422025" y="1571700"/>
            <a:ext cx="8399700" cy="699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GB"/>
              <a:t>A discrete random variable X follows a discrete uniform distribution if the p.m.f. is given as: </a:t>
            </a:r>
            <a:endParaRPr/>
          </a:p>
          <a:p>
            <a:pPr marL="0" lvl="0" indent="0" algn="l" rtl="0">
              <a:spcBef>
                <a:spcPts val="0"/>
              </a:spcBef>
              <a:spcAft>
                <a:spcPts val="1600"/>
              </a:spcAft>
              <a:buNone/>
            </a:pPr>
            <a:endParaRPr/>
          </a:p>
        </p:txBody>
      </p:sp>
      <p:pic>
        <p:nvPicPr>
          <p:cNvPr id="745" name="Google Shape;745;p100"/>
          <p:cNvPicPr preferRelativeResize="0"/>
          <p:nvPr/>
        </p:nvPicPr>
        <p:blipFill>
          <a:blip r:embed="rId3">
            <a:alphaModFix/>
          </a:blip>
          <a:stretch>
            <a:fillRect/>
          </a:stretch>
        </p:blipFill>
        <p:spPr>
          <a:xfrm>
            <a:off x="2338188" y="2504477"/>
            <a:ext cx="4467627" cy="1056975"/>
          </a:xfrm>
          <a:prstGeom prst="rect">
            <a:avLst/>
          </a:prstGeom>
          <a:noFill/>
          <a:ln>
            <a:noFill/>
          </a:ln>
        </p:spPr>
      </p:pic>
      <p:sp>
        <p:nvSpPr>
          <p:cNvPr id="746" name="Google Shape;746;p100"/>
          <p:cNvSpPr txBox="1">
            <a:spLocks noGrp="1"/>
          </p:cNvSpPr>
          <p:nvPr>
            <p:ph type="body" idx="2"/>
          </p:nvPr>
        </p:nvSpPr>
        <p:spPr>
          <a:xfrm>
            <a:off x="422025" y="3794925"/>
            <a:ext cx="8399700" cy="10569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rgbClr val="000000"/>
              </a:buClr>
              <a:buSzPts val="1600"/>
              <a:buFont typeface="Avenir"/>
              <a:buChar char="●"/>
            </a:pPr>
            <a:r>
              <a:rPr lang="en-GB"/>
              <a:t>It is said X follows a uniform distribution with parameter </a:t>
            </a:r>
            <a:r>
              <a:rPr lang="en-GB" i="1"/>
              <a:t>n</a:t>
            </a:r>
            <a:r>
              <a:rPr lang="en-GB"/>
              <a:t>, i.e X~Uniform(n)</a:t>
            </a:r>
            <a:endParaRPr/>
          </a:p>
          <a:p>
            <a:pPr marL="457200" lvl="0" indent="-330200" algn="just" rtl="0">
              <a:lnSpc>
                <a:spcPct val="100000"/>
              </a:lnSpc>
              <a:spcBef>
                <a:spcPts val="2500"/>
              </a:spcBef>
              <a:spcAft>
                <a:spcPts val="0"/>
              </a:spcAft>
              <a:buClr>
                <a:srgbClr val="000000"/>
              </a:buClr>
              <a:buSzPts val="1600"/>
              <a:buFont typeface="Avenir"/>
              <a:buChar char="●"/>
            </a:pPr>
            <a:r>
              <a:rPr lang="en-GB"/>
              <a:t>The values taken by X are </a:t>
            </a:r>
            <a:r>
              <a:rPr lang="en-GB">
                <a:solidFill>
                  <a:srgbClr val="25AAE2"/>
                </a:solidFill>
              </a:rPr>
              <a:t>equiprobable</a:t>
            </a:r>
            <a:endParaRPr>
              <a:solidFill>
                <a:srgbClr val="25AAE2"/>
              </a:solidFill>
            </a:endParaRPr>
          </a:p>
          <a:p>
            <a:pPr marL="457200" lvl="0" indent="0" algn="just" rtl="0">
              <a:lnSpc>
                <a:spcPct val="100000"/>
              </a:lnSpc>
              <a:spcBef>
                <a:spcPts val="0"/>
              </a:spcBef>
              <a:spcAft>
                <a:spcPts val="0"/>
              </a:spcAft>
              <a:buNone/>
            </a:pPr>
            <a:endParaRPr>
              <a:solidFill>
                <a:srgbClr val="25AAE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1" name="Google Shape;751;p101"/>
          <p:cNvPicPr preferRelativeResize="0"/>
          <p:nvPr/>
        </p:nvPicPr>
        <p:blipFill>
          <a:blip r:embed="rId3">
            <a:alphaModFix/>
          </a:blip>
          <a:stretch>
            <a:fillRect/>
          </a:stretch>
        </p:blipFill>
        <p:spPr>
          <a:xfrm>
            <a:off x="1709213" y="2422025"/>
            <a:ext cx="5636785" cy="2567700"/>
          </a:xfrm>
          <a:prstGeom prst="rect">
            <a:avLst/>
          </a:prstGeom>
          <a:noFill/>
          <a:ln>
            <a:noFill/>
          </a:ln>
        </p:spPr>
      </p:pic>
      <p:sp>
        <p:nvSpPr>
          <p:cNvPr id="752" name="Google Shape;752;p10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Uniform distribution (discrete)</a:t>
            </a:r>
            <a:endParaRPr/>
          </a:p>
        </p:txBody>
      </p:sp>
      <p:sp>
        <p:nvSpPr>
          <p:cNvPr id="753" name="Google Shape;753;p101"/>
          <p:cNvSpPr txBox="1">
            <a:spLocks noGrp="1"/>
          </p:cNvSpPr>
          <p:nvPr>
            <p:ph type="body" idx="2"/>
          </p:nvPr>
        </p:nvSpPr>
        <p:spPr>
          <a:xfrm>
            <a:off x="422025" y="1571700"/>
            <a:ext cx="8399700" cy="6993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Char char="●"/>
            </a:pPr>
            <a:r>
              <a:rPr lang="en-GB"/>
              <a:t>Consider the experiment of rolling a fair die</a:t>
            </a:r>
            <a:endParaRPr/>
          </a:p>
          <a:p>
            <a:pPr marL="457200" lvl="0" indent="-330200" algn="just" rtl="0">
              <a:lnSpc>
                <a:spcPct val="100000"/>
              </a:lnSpc>
              <a:spcBef>
                <a:spcPts val="2000"/>
              </a:spcBef>
              <a:spcAft>
                <a:spcPts val="0"/>
              </a:spcAft>
              <a:buSzPts val="1600"/>
              <a:buChar char="●"/>
            </a:pPr>
            <a:r>
              <a:rPr lang="en-GB"/>
              <a:t>All the outcomes are equally likely</a:t>
            </a:r>
            <a:endParaRPr/>
          </a:p>
          <a:p>
            <a:pPr marL="0" lvl="0" indent="0" algn="l" rtl="0">
              <a:spcBef>
                <a:spcPts val="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Uniform distribution (discrete)</a:t>
            </a:r>
            <a:endParaRPr/>
          </a:p>
        </p:txBody>
      </p:sp>
      <p:sp>
        <p:nvSpPr>
          <p:cNvPr id="759" name="Google Shape;759;p102"/>
          <p:cNvSpPr txBox="1"/>
          <p:nvPr/>
        </p:nvSpPr>
        <p:spPr>
          <a:xfrm>
            <a:off x="422025" y="1571700"/>
            <a:ext cx="83997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a:solidFill>
                  <a:schemeClr val="dk1"/>
                </a:solidFill>
                <a:latin typeface="Avenir"/>
                <a:ea typeface="Avenir"/>
                <a:cs typeface="Avenir"/>
                <a:sym typeface="Avenir"/>
              </a:rPr>
              <a:t>Examples:</a:t>
            </a:r>
            <a:endParaRPr sz="1600">
              <a:solidFill>
                <a:schemeClr val="dk1"/>
              </a:solidFill>
              <a:latin typeface="Avenir"/>
              <a:ea typeface="Avenir"/>
              <a:cs typeface="Avenir"/>
              <a:sym typeface="Avenir"/>
            </a:endParaRPr>
          </a:p>
          <a:p>
            <a:pPr marL="457200" lvl="0" indent="-330200" algn="just" rtl="0">
              <a:spcBef>
                <a:spcPts val="4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The probability of it being Monday today </a:t>
            </a:r>
            <a:endParaRPr sz="1600">
              <a:solidFill>
                <a:schemeClr val="dk1"/>
              </a:solidFill>
              <a:latin typeface="Avenir"/>
              <a:ea typeface="Avenir"/>
              <a:cs typeface="Avenir"/>
              <a:sym typeface="Avenir"/>
            </a:endParaRPr>
          </a:p>
          <a:p>
            <a:pPr marL="457200" lvl="0" indent="-330200" algn="just" rtl="0">
              <a:spcBef>
                <a:spcPts val="4000"/>
              </a:spcBef>
              <a:spcAft>
                <a:spcPts val="4000"/>
              </a:spcAft>
              <a:buClr>
                <a:schemeClr val="dk1"/>
              </a:buClr>
              <a:buSzPts val="1600"/>
              <a:buFont typeface="Avenir"/>
              <a:buChar char="●"/>
            </a:pPr>
            <a:r>
              <a:rPr lang="en-GB" sz="1600">
                <a:solidFill>
                  <a:schemeClr val="dk1"/>
                </a:solidFill>
                <a:latin typeface="Avenir"/>
                <a:ea typeface="Avenir"/>
                <a:cs typeface="Avenir"/>
                <a:sym typeface="Avenir"/>
              </a:rPr>
              <a:t>The probability of picking a random sample from the population of produced items</a:t>
            </a:r>
            <a:endParaRPr sz="1600">
              <a:solidFill>
                <a:schemeClr val="dk1"/>
              </a:solidFill>
              <a:latin typeface="Avenir"/>
              <a:ea typeface="Avenir"/>
              <a:cs typeface="Avenir"/>
              <a:sym typeface="Aveni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0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Uniform distribution (discrete)</a:t>
            </a:r>
            <a:endParaRPr/>
          </a:p>
        </p:txBody>
      </p:sp>
      <p:sp>
        <p:nvSpPr>
          <p:cNvPr id="765" name="Google Shape;765;p103"/>
          <p:cNvSpPr txBox="1"/>
          <p:nvPr/>
        </p:nvSpPr>
        <p:spPr>
          <a:xfrm>
            <a:off x="422025" y="1571700"/>
            <a:ext cx="8399700" cy="40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a:latin typeface="Avenir"/>
                <a:ea typeface="Avenir"/>
                <a:cs typeface="Avenir"/>
                <a:sym typeface="Avenir"/>
              </a:rPr>
              <a:t>The mean and the variance of the distribution is given as: </a:t>
            </a:r>
            <a:endParaRPr sz="1600">
              <a:latin typeface="Avenir"/>
              <a:ea typeface="Avenir"/>
              <a:cs typeface="Avenir"/>
              <a:sym typeface="Avenir"/>
            </a:endParaRPr>
          </a:p>
        </p:txBody>
      </p:sp>
      <p:cxnSp>
        <p:nvCxnSpPr>
          <p:cNvPr id="766" name="Google Shape;766;p103"/>
          <p:cNvCxnSpPr/>
          <p:nvPr/>
        </p:nvCxnSpPr>
        <p:spPr>
          <a:xfrm>
            <a:off x="4855975" y="2137075"/>
            <a:ext cx="3600" cy="1857600"/>
          </a:xfrm>
          <a:prstGeom prst="straightConnector1">
            <a:avLst/>
          </a:prstGeom>
          <a:noFill/>
          <a:ln w="9525" cap="flat" cmpd="sng">
            <a:solidFill>
              <a:srgbClr val="595959"/>
            </a:solidFill>
            <a:prstDash val="solid"/>
            <a:round/>
            <a:headEnd type="none" w="med" len="med"/>
            <a:tailEnd type="none" w="med" len="med"/>
          </a:ln>
        </p:spPr>
      </p:cxnSp>
      <p:pic>
        <p:nvPicPr>
          <p:cNvPr id="767" name="Google Shape;767;p103"/>
          <p:cNvPicPr preferRelativeResize="0"/>
          <p:nvPr/>
        </p:nvPicPr>
        <p:blipFill>
          <a:blip r:embed="rId3">
            <a:alphaModFix/>
          </a:blip>
          <a:stretch>
            <a:fillRect/>
          </a:stretch>
        </p:blipFill>
        <p:spPr>
          <a:xfrm>
            <a:off x="5085425" y="2195150"/>
            <a:ext cx="3797650" cy="1369225"/>
          </a:xfrm>
          <a:prstGeom prst="rect">
            <a:avLst/>
          </a:prstGeom>
          <a:noFill/>
          <a:ln>
            <a:noFill/>
          </a:ln>
        </p:spPr>
      </p:pic>
      <p:pic>
        <p:nvPicPr>
          <p:cNvPr id="768" name="Google Shape;768;p103"/>
          <p:cNvPicPr preferRelativeResize="0"/>
          <p:nvPr/>
        </p:nvPicPr>
        <p:blipFill>
          <a:blip r:embed="rId4">
            <a:alphaModFix/>
          </a:blip>
          <a:stretch>
            <a:fillRect/>
          </a:stretch>
        </p:blipFill>
        <p:spPr>
          <a:xfrm>
            <a:off x="1125775" y="2289150"/>
            <a:ext cx="3371679" cy="1636750"/>
          </a:xfrm>
          <a:prstGeom prst="rect">
            <a:avLst/>
          </a:prstGeom>
          <a:noFill/>
          <a:ln>
            <a:noFill/>
          </a:ln>
        </p:spPr>
      </p:pic>
      <p:sp>
        <p:nvSpPr>
          <p:cNvPr id="769" name="Google Shape;769;p103"/>
          <p:cNvSpPr txBox="1"/>
          <p:nvPr/>
        </p:nvSpPr>
        <p:spPr>
          <a:xfrm>
            <a:off x="422025" y="4238700"/>
            <a:ext cx="8350500" cy="40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a:latin typeface="Avenir"/>
                <a:ea typeface="Avenir"/>
                <a:cs typeface="Avenir"/>
                <a:sym typeface="Avenir"/>
              </a:rPr>
              <a:t>For our example, if n = 3 then </a:t>
            </a:r>
            <a:r>
              <a:rPr lang="en-GB" sz="1600">
                <a:solidFill>
                  <a:schemeClr val="dk1"/>
                </a:solidFill>
                <a:latin typeface="Avenir"/>
                <a:ea typeface="Avenir"/>
                <a:cs typeface="Avenir"/>
                <a:sym typeface="Avenir"/>
              </a:rPr>
              <a:t>E(X)</a:t>
            </a:r>
            <a:r>
              <a:rPr lang="en-GB" sz="1600">
                <a:latin typeface="Avenir"/>
                <a:ea typeface="Avenir"/>
                <a:cs typeface="Avenir"/>
                <a:sym typeface="Avenir"/>
              </a:rPr>
              <a:t> = 2 and </a:t>
            </a:r>
            <a:r>
              <a:rPr lang="en-GB" sz="1600">
                <a:solidFill>
                  <a:schemeClr val="dk1"/>
                </a:solidFill>
                <a:latin typeface="Avenir"/>
                <a:ea typeface="Avenir"/>
                <a:cs typeface="Avenir"/>
                <a:sym typeface="Avenir"/>
              </a:rPr>
              <a:t>V(X)</a:t>
            </a:r>
            <a:r>
              <a:rPr lang="en-GB" sz="1600">
                <a:latin typeface="Avenir"/>
                <a:ea typeface="Avenir"/>
                <a:cs typeface="Avenir"/>
                <a:sym typeface="Avenir"/>
              </a:rPr>
              <a:t> = ⅔. </a:t>
            </a:r>
            <a:endParaRPr sz="1600">
              <a:latin typeface="Avenir"/>
              <a:ea typeface="Avenir"/>
              <a:cs typeface="Avenir"/>
              <a:sym typeface="Aveni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0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Uniform distribution - python function </a:t>
            </a:r>
            <a:endParaRPr/>
          </a:p>
        </p:txBody>
      </p:sp>
      <p:graphicFrame>
        <p:nvGraphicFramePr>
          <p:cNvPr id="775" name="Google Shape;775;p104"/>
          <p:cNvGraphicFramePr/>
          <p:nvPr/>
        </p:nvGraphicFramePr>
        <p:xfrm>
          <a:off x="906200" y="1867975"/>
          <a:ext cx="7331575" cy="1086000"/>
        </p:xfrm>
        <a:graphic>
          <a:graphicData uri="http://schemas.openxmlformats.org/drawingml/2006/table">
            <a:tbl>
              <a:tblPr>
                <a:noFill/>
                <a:tableStyleId>{752DB110-38DB-4DD5-ACF8-180C5AEF61A4}</a:tableStyleId>
              </a:tblPr>
              <a:tblGrid>
                <a:gridCol w="2214925">
                  <a:extLst>
                    <a:ext uri="{9D8B030D-6E8A-4147-A177-3AD203B41FA5}">
                      <a16:colId xmlns:a16="http://schemas.microsoft.com/office/drawing/2014/main" val="20000"/>
                    </a:ext>
                  </a:extLst>
                </a:gridCol>
                <a:gridCol w="5116650">
                  <a:extLst>
                    <a:ext uri="{9D8B030D-6E8A-4147-A177-3AD203B41FA5}">
                      <a16:colId xmlns:a16="http://schemas.microsoft.com/office/drawing/2014/main" val="20001"/>
                    </a:ext>
                  </a:extLst>
                </a:gridCol>
              </a:tblGrid>
              <a:tr h="543000">
                <a:tc>
                  <a:txBody>
                    <a:bodyPr/>
                    <a:lstStyle/>
                    <a:p>
                      <a:pPr marL="0" lvl="0" indent="0" algn="ctr" rtl="0">
                        <a:spcBef>
                          <a:spcPts val="0"/>
                        </a:spcBef>
                        <a:spcAft>
                          <a:spcPts val="0"/>
                        </a:spcAft>
                        <a:buNone/>
                      </a:pPr>
                      <a:r>
                        <a:rPr lang="en-GB">
                          <a:latin typeface="Avenir"/>
                          <a:ea typeface="Avenir"/>
                          <a:cs typeface="Avenir"/>
                          <a:sym typeface="Avenir"/>
                        </a:rPr>
                        <a:t>Python function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Description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43000">
                <a:tc>
                  <a:txBody>
                    <a:bodyPr/>
                    <a:lstStyle/>
                    <a:p>
                      <a:pPr marL="0" lvl="0" indent="0" algn="ctr" rtl="0">
                        <a:spcBef>
                          <a:spcPts val="0"/>
                        </a:spcBef>
                        <a:spcAft>
                          <a:spcPts val="0"/>
                        </a:spcAft>
                        <a:buNone/>
                      </a:pPr>
                      <a:r>
                        <a:rPr lang="en-GB">
                          <a:latin typeface="Avenir"/>
                          <a:ea typeface="Avenir"/>
                          <a:cs typeface="Avenir"/>
                          <a:sym typeface="Avenir"/>
                        </a:rPr>
                        <a:t>randint.pmf()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pmf of discrete uniform distribution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05"/>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Uniform distribution</a:t>
            </a:r>
            <a:endParaRPr/>
          </a:p>
        </p:txBody>
      </p:sp>
      <p:sp>
        <p:nvSpPr>
          <p:cNvPr id="781" name="Google Shape;781;p105"/>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A factory has 6 machines numbered from 1 to 6. Let r.v. X be the machine number. What is the probability that a machine chosen at random is either 3 or 4?</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6"/>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Uniform distribution</a:t>
            </a:r>
            <a:endParaRPr/>
          </a:p>
        </p:txBody>
      </p:sp>
      <p:sp>
        <p:nvSpPr>
          <p:cNvPr id="787" name="Google Shape;787;p106"/>
          <p:cNvSpPr txBox="1">
            <a:spLocks noGrp="1"/>
          </p:cNvSpPr>
          <p:nvPr>
            <p:ph type="body" idx="2"/>
          </p:nvPr>
        </p:nvSpPr>
        <p:spPr>
          <a:xfrm>
            <a:off x="422025" y="1571700"/>
            <a:ext cx="8399700" cy="30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X: the machine number at is selected</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To find: The probability that either machine 3 or 4 is chosen</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The probability of any machine (1 to 6) to be chosen is ⅙ </a:t>
            </a:r>
            <a:endParaRPr sz="1600">
              <a:solidFill>
                <a:schemeClr val="dk1"/>
              </a:solidFill>
            </a:endParaRPr>
          </a:p>
          <a:p>
            <a:pPr marL="4049999" lvl="0" indent="-4139999" algn="l" rtl="0">
              <a:lnSpc>
                <a:spcPct val="150000"/>
              </a:lnSpc>
              <a:spcBef>
                <a:spcPts val="1600"/>
              </a:spcBef>
              <a:spcAft>
                <a:spcPts val="0"/>
              </a:spcAft>
              <a:buClr>
                <a:schemeClr val="dk1"/>
              </a:buClr>
              <a:buSzPts val="1100"/>
              <a:buFont typeface="Arial"/>
              <a:buNone/>
            </a:pPr>
            <a:r>
              <a:rPr lang="en-GB" sz="1600">
                <a:solidFill>
                  <a:schemeClr val="dk1"/>
                </a:solidFill>
              </a:rPr>
              <a:t> Thus the required probability is P(X = 3 or 4) = P(X = 3) + P(X = 4) </a:t>
            </a:r>
            <a:br>
              <a:rPr lang="en-GB" sz="1600">
                <a:solidFill>
                  <a:schemeClr val="dk1"/>
                </a:solidFill>
              </a:rPr>
            </a:br>
            <a:r>
              <a:rPr lang="en-GB" sz="1600">
                <a:solidFill>
                  <a:schemeClr val="dk1"/>
                </a:solidFill>
              </a:rPr>
              <a:t>= ⅙ + ⅙     </a:t>
            </a:r>
            <a:br>
              <a:rPr lang="en-GB" sz="1600">
                <a:solidFill>
                  <a:schemeClr val="dk1"/>
                </a:solidFill>
              </a:rPr>
            </a:br>
            <a:r>
              <a:rPr lang="en-GB" sz="1600">
                <a:solidFill>
                  <a:schemeClr val="dk1"/>
                </a:solidFill>
              </a:rPr>
              <a:t>=  ⅓ </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   </a:t>
            </a:r>
            <a:endParaRPr sz="16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7"/>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Uniform distribution</a:t>
            </a:r>
            <a:endParaRPr/>
          </a:p>
        </p:txBody>
      </p:sp>
      <p:sp>
        <p:nvSpPr>
          <p:cNvPr id="793" name="Google Shape;793;p107"/>
          <p:cNvSpPr txBox="1">
            <a:spLocks noGrp="1"/>
          </p:cNvSpPr>
          <p:nvPr>
            <p:ph type="body" idx="2"/>
          </p:nvPr>
        </p:nvSpPr>
        <p:spPr>
          <a:xfrm>
            <a:off x="422025" y="1571700"/>
            <a:ext cx="83997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Python solution:</a:t>
            </a:r>
            <a:endParaRPr sz="1600">
              <a:solidFill>
                <a:schemeClr val="dk1"/>
              </a:solidFill>
            </a:endParaRPr>
          </a:p>
        </p:txBody>
      </p:sp>
      <p:pic>
        <p:nvPicPr>
          <p:cNvPr id="794" name="Google Shape;794;p107"/>
          <p:cNvPicPr preferRelativeResize="0"/>
          <p:nvPr/>
        </p:nvPicPr>
        <p:blipFill rotWithShape="1">
          <a:blip r:embed="rId3">
            <a:alphaModFix/>
          </a:blip>
          <a:srcRect r="28382"/>
          <a:stretch/>
        </p:blipFill>
        <p:spPr>
          <a:xfrm>
            <a:off x="1073250" y="2270725"/>
            <a:ext cx="6997500" cy="18762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0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Bernoulli trial</a:t>
            </a:r>
            <a:endParaRPr/>
          </a:p>
        </p:txBody>
      </p:sp>
      <p:sp>
        <p:nvSpPr>
          <p:cNvPr id="800" name="Google Shape;800;p108"/>
          <p:cNvSpPr txBox="1">
            <a:spLocks noGrp="1"/>
          </p:cNvSpPr>
          <p:nvPr>
            <p:ph type="body" idx="2"/>
          </p:nvPr>
        </p:nvSpPr>
        <p:spPr>
          <a:xfrm>
            <a:off x="422025" y="1571700"/>
            <a:ext cx="8399700" cy="27294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a:t>An experiment which has exactly two possible outcomes is called a Bernoulli trial</a:t>
            </a:r>
            <a:endParaRPr/>
          </a:p>
          <a:p>
            <a:pPr marL="0" lvl="0" indent="0" algn="just" rtl="0">
              <a:lnSpc>
                <a:spcPct val="100000"/>
              </a:lnSpc>
              <a:spcBef>
                <a:spcPts val="7000"/>
              </a:spcBef>
              <a:spcAft>
                <a:spcPts val="0"/>
              </a:spcAft>
              <a:buNone/>
            </a:pPr>
            <a:r>
              <a:rPr lang="en-GB"/>
              <a:t>Examples:</a:t>
            </a:r>
            <a:endParaRPr/>
          </a:p>
          <a:p>
            <a:pPr marL="457200" lvl="0" indent="-330200" algn="just" rtl="0">
              <a:lnSpc>
                <a:spcPct val="100000"/>
              </a:lnSpc>
              <a:spcBef>
                <a:spcPts val="1000"/>
              </a:spcBef>
              <a:spcAft>
                <a:spcPts val="0"/>
              </a:spcAft>
              <a:buSzPts val="1600"/>
              <a:buChar char="●"/>
            </a:pPr>
            <a:r>
              <a:rPr lang="en-GB"/>
              <a:t>Tossing a coin (outcomes: Heads or Tails)</a:t>
            </a:r>
            <a:endParaRPr/>
          </a:p>
          <a:p>
            <a:pPr marL="457200" lvl="0" indent="-330200" algn="just" rtl="0">
              <a:lnSpc>
                <a:spcPct val="100000"/>
              </a:lnSpc>
              <a:spcBef>
                <a:spcPts val="1000"/>
              </a:spcBef>
              <a:spcAft>
                <a:spcPts val="0"/>
              </a:spcAft>
              <a:buSzPts val="1600"/>
              <a:buChar char="●"/>
            </a:pPr>
            <a:r>
              <a:rPr lang="en-GB"/>
              <a:t>Germination of new seed (outcomes: Yes or No)</a:t>
            </a:r>
            <a:endParaRPr/>
          </a:p>
          <a:p>
            <a:pPr marL="457200" lvl="0" indent="-330200" algn="just" rtl="0">
              <a:lnSpc>
                <a:spcPct val="100000"/>
              </a:lnSpc>
              <a:spcBef>
                <a:spcPts val="1000"/>
              </a:spcBef>
              <a:spcAft>
                <a:spcPts val="0"/>
              </a:spcAft>
              <a:buSzPts val="1600"/>
              <a:buChar char="●"/>
            </a:pPr>
            <a:r>
              <a:rPr lang="en-GB"/>
              <a:t>Gender of a newborn child </a:t>
            </a:r>
            <a:r>
              <a:rPr lang="en-GB">
                <a:solidFill>
                  <a:schemeClr val="dk1"/>
                </a:solidFill>
              </a:rPr>
              <a:t>(outcomes: Girl or Boy)</a:t>
            </a:r>
            <a:endParaRPr/>
          </a:p>
          <a:p>
            <a:pPr marL="0" lvl="0" indent="0" algn="just" rtl="0">
              <a:lnSpc>
                <a:spcPct val="100000"/>
              </a:lnSpc>
              <a:spcBef>
                <a:spcPts val="1000"/>
              </a:spcBef>
              <a:spcAft>
                <a:spcPts val="0"/>
              </a:spcAft>
              <a:buNone/>
            </a:pPr>
            <a:endParaRPr/>
          </a:p>
          <a:p>
            <a:pPr marL="0" lvl="0" indent="0" algn="l" rtl="0">
              <a:spcBef>
                <a:spcPts val="200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0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Bernoulli distribution</a:t>
            </a:r>
            <a:endParaRPr/>
          </a:p>
        </p:txBody>
      </p:sp>
      <p:sp>
        <p:nvSpPr>
          <p:cNvPr id="806" name="Google Shape;806;p109"/>
          <p:cNvSpPr txBox="1"/>
          <p:nvPr/>
        </p:nvSpPr>
        <p:spPr>
          <a:xfrm>
            <a:off x="422025" y="1576800"/>
            <a:ext cx="8399700" cy="1041600"/>
          </a:xfrm>
          <a:prstGeom prst="rect">
            <a:avLst/>
          </a:prstGeom>
          <a:noFill/>
          <a:ln>
            <a:noFill/>
          </a:ln>
        </p:spPr>
        <p:txBody>
          <a:bodyPr spcFirstLastPara="1" wrap="square" lIns="91425" tIns="91425" rIns="91425" bIns="91425" anchor="t" anchorCtr="0">
            <a:noAutofit/>
          </a:bodyPr>
          <a:lstStyle/>
          <a:p>
            <a:pPr marL="457200" marR="0" lvl="0" indent="-330200" algn="just" rtl="0">
              <a:lnSpc>
                <a:spcPct val="100000"/>
              </a:lnSpc>
              <a:spcBef>
                <a:spcPts val="0"/>
              </a:spcBef>
              <a:spcAft>
                <a:spcPts val="0"/>
              </a:spcAft>
              <a:buSzPts val="1600"/>
              <a:buFont typeface="Avenir"/>
              <a:buChar char="●"/>
            </a:pPr>
            <a:r>
              <a:rPr lang="en-GB" sz="1600">
                <a:latin typeface="Avenir"/>
                <a:ea typeface="Avenir"/>
                <a:cs typeface="Avenir"/>
                <a:sym typeface="Avenir"/>
              </a:rPr>
              <a:t>Based on the Bernoulli trial</a:t>
            </a:r>
            <a:endParaRPr sz="1600">
              <a:latin typeface="Avenir"/>
              <a:ea typeface="Avenir"/>
              <a:cs typeface="Avenir"/>
              <a:sym typeface="Avenir"/>
            </a:endParaRPr>
          </a:p>
          <a:p>
            <a:pPr marL="457200" marR="0" lvl="0" indent="-330200" algn="just" rtl="0">
              <a:lnSpc>
                <a:spcPct val="100000"/>
              </a:lnSpc>
              <a:spcBef>
                <a:spcPts val="2000"/>
              </a:spcBef>
              <a:spcAft>
                <a:spcPts val="2000"/>
              </a:spcAft>
              <a:buSzPts val="1600"/>
              <a:buFont typeface="Avenir"/>
              <a:buChar char="●"/>
            </a:pPr>
            <a:r>
              <a:rPr lang="en-GB" sz="1600">
                <a:latin typeface="Avenir"/>
                <a:ea typeface="Avenir"/>
                <a:cs typeface="Avenir"/>
                <a:sym typeface="Avenir"/>
              </a:rPr>
              <a:t>A discrete random variable (X) follows a bernoulli distribution if the p.m.f. is given as: </a:t>
            </a:r>
            <a:endParaRPr sz="1600">
              <a:latin typeface="Avenir"/>
              <a:ea typeface="Avenir"/>
              <a:cs typeface="Avenir"/>
              <a:sym typeface="Avenir"/>
            </a:endParaRPr>
          </a:p>
        </p:txBody>
      </p:sp>
      <p:sp>
        <p:nvSpPr>
          <p:cNvPr id="807" name="Google Shape;807;p109"/>
          <p:cNvSpPr txBox="1"/>
          <p:nvPr/>
        </p:nvSpPr>
        <p:spPr>
          <a:xfrm>
            <a:off x="422025" y="3347625"/>
            <a:ext cx="8520600" cy="1689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i="1">
                <a:solidFill>
                  <a:schemeClr val="dk1"/>
                </a:solidFill>
                <a:latin typeface="Avenir"/>
                <a:ea typeface="Avenir"/>
                <a:cs typeface="Avenir"/>
                <a:sym typeface="Avenir"/>
              </a:rPr>
              <a:t>p</a:t>
            </a:r>
            <a:r>
              <a:rPr lang="en-GB" sz="1600">
                <a:solidFill>
                  <a:schemeClr val="dk1"/>
                </a:solidFill>
                <a:latin typeface="Avenir"/>
                <a:ea typeface="Avenir"/>
                <a:cs typeface="Avenir"/>
                <a:sym typeface="Avenir"/>
              </a:rPr>
              <a:t> denotes the probability of success and </a:t>
            </a:r>
            <a:r>
              <a:rPr lang="en-GB" sz="1600" i="1">
                <a:solidFill>
                  <a:schemeClr val="dk1"/>
                </a:solidFill>
                <a:latin typeface="Avenir"/>
                <a:ea typeface="Avenir"/>
                <a:cs typeface="Avenir"/>
                <a:sym typeface="Avenir"/>
              </a:rPr>
              <a:t>q</a:t>
            </a:r>
            <a:r>
              <a:rPr lang="en-GB" sz="1600">
                <a:solidFill>
                  <a:schemeClr val="dk1"/>
                </a:solidFill>
                <a:latin typeface="Avenir"/>
                <a:ea typeface="Avenir"/>
                <a:cs typeface="Avenir"/>
                <a:sym typeface="Avenir"/>
              </a:rPr>
              <a:t> probability of failure</a:t>
            </a:r>
            <a:endParaRPr sz="1600">
              <a:solidFill>
                <a:schemeClr val="dk1"/>
              </a:solidFill>
              <a:latin typeface="Avenir"/>
              <a:ea typeface="Avenir"/>
              <a:cs typeface="Avenir"/>
              <a:sym typeface="Avenir"/>
            </a:endParaRPr>
          </a:p>
          <a:p>
            <a:pPr marL="457200" lvl="0" indent="-330200" algn="just" rtl="0">
              <a:spcBef>
                <a:spcPts val="2000"/>
              </a:spcBef>
              <a:spcAft>
                <a:spcPts val="0"/>
              </a:spcAft>
              <a:buSzPts val="1600"/>
              <a:buFont typeface="Avenir"/>
              <a:buChar char="●"/>
            </a:pPr>
            <a:r>
              <a:rPr lang="en-GB" sz="1600">
                <a:solidFill>
                  <a:schemeClr val="dk1"/>
                </a:solidFill>
                <a:latin typeface="Avenir"/>
                <a:ea typeface="Avenir"/>
                <a:cs typeface="Avenir"/>
                <a:sym typeface="Avenir"/>
              </a:rPr>
              <a:t>It is said as X follows Bernoulli distribution with parameter </a:t>
            </a:r>
            <a:r>
              <a:rPr lang="en-GB" sz="1600" i="1">
                <a:solidFill>
                  <a:schemeClr val="dk1"/>
                </a:solidFill>
                <a:latin typeface="Avenir"/>
                <a:ea typeface="Avenir"/>
                <a:cs typeface="Avenir"/>
                <a:sym typeface="Avenir"/>
              </a:rPr>
              <a:t>p</a:t>
            </a:r>
            <a:r>
              <a:rPr lang="en-GB" sz="1600">
                <a:solidFill>
                  <a:schemeClr val="dk1"/>
                </a:solidFill>
                <a:latin typeface="Avenir"/>
                <a:ea typeface="Avenir"/>
                <a:cs typeface="Avenir"/>
                <a:sym typeface="Avenir"/>
              </a:rPr>
              <a:t>, i.e X ~ Bernoulli(p)</a:t>
            </a:r>
            <a:endParaRPr sz="1600">
              <a:solidFill>
                <a:schemeClr val="dk1"/>
              </a:solidFill>
              <a:latin typeface="Avenir"/>
              <a:ea typeface="Avenir"/>
              <a:cs typeface="Avenir"/>
              <a:sym typeface="Avenir"/>
            </a:endParaRPr>
          </a:p>
          <a:p>
            <a:pPr marL="457200" lvl="0" indent="-330200" algn="just" rtl="0">
              <a:spcBef>
                <a:spcPts val="2000"/>
              </a:spcBef>
              <a:spcAft>
                <a:spcPts val="0"/>
              </a:spcAft>
              <a:buSzPts val="1600"/>
              <a:buFont typeface="Avenir"/>
              <a:buChar char="●"/>
            </a:pPr>
            <a:r>
              <a:rPr lang="en-GB" sz="1600">
                <a:solidFill>
                  <a:schemeClr val="dk1"/>
                </a:solidFill>
                <a:latin typeface="Avenir"/>
                <a:ea typeface="Avenir"/>
                <a:cs typeface="Avenir"/>
                <a:sym typeface="Avenir"/>
              </a:rPr>
              <a:t>This is the distribution of a random variable which takes only two values (denoted by failure = 0 and success = 1)</a:t>
            </a:r>
            <a:endParaRPr sz="1600">
              <a:solidFill>
                <a:schemeClr val="dk1"/>
              </a:solidFill>
              <a:latin typeface="Avenir"/>
              <a:ea typeface="Avenir"/>
              <a:cs typeface="Avenir"/>
              <a:sym typeface="Avenir"/>
            </a:endParaRPr>
          </a:p>
          <a:p>
            <a:pPr marL="0" marR="0" lvl="0" indent="0" algn="just" rtl="0">
              <a:lnSpc>
                <a:spcPct val="100000"/>
              </a:lnSpc>
              <a:spcBef>
                <a:spcPts val="2000"/>
              </a:spcBef>
              <a:spcAft>
                <a:spcPts val="0"/>
              </a:spcAft>
              <a:buNone/>
            </a:pPr>
            <a:endParaRPr sz="1600">
              <a:latin typeface="Avenir"/>
              <a:ea typeface="Avenir"/>
              <a:cs typeface="Avenir"/>
              <a:sym typeface="Avenir"/>
            </a:endParaRPr>
          </a:p>
        </p:txBody>
      </p:sp>
      <p:pic>
        <p:nvPicPr>
          <p:cNvPr id="808" name="Google Shape;808;p109"/>
          <p:cNvPicPr preferRelativeResize="0"/>
          <p:nvPr/>
        </p:nvPicPr>
        <p:blipFill>
          <a:blip r:embed="rId3">
            <a:alphaModFix/>
          </a:blip>
          <a:stretch>
            <a:fillRect/>
          </a:stretch>
        </p:blipFill>
        <p:spPr>
          <a:xfrm>
            <a:off x="3213163" y="2618400"/>
            <a:ext cx="2717676" cy="7292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Agenda</a:t>
            </a:r>
            <a:endParaRPr/>
          </a:p>
        </p:txBody>
      </p:sp>
      <p:sp>
        <p:nvSpPr>
          <p:cNvPr id="99" name="Google Shape;99;p17"/>
          <p:cNvSpPr txBox="1">
            <a:spLocks noGrp="1"/>
          </p:cNvSpPr>
          <p:nvPr>
            <p:ph type="body" idx="2"/>
          </p:nvPr>
        </p:nvSpPr>
        <p:spPr>
          <a:xfrm>
            <a:off x="422025" y="1571700"/>
            <a:ext cx="8397900" cy="3282600"/>
          </a:xfrm>
          <a:prstGeom prst="rect">
            <a:avLst/>
          </a:prstGeom>
        </p:spPr>
        <p:txBody>
          <a:bodyPr spcFirstLastPara="1" wrap="square" lIns="91425" tIns="91425" rIns="91425" bIns="91425" anchor="t" anchorCtr="0">
            <a:noAutofit/>
          </a:bodyPr>
          <a:lstStyle/>
          <a:p>
            <a:pPr marL="914400" lvl="1" indent="-317500" algn="l" rtl="0">
              <a:lnSpc>
                <a:spcPct val="115000"/>
              </a:lnSpc>
              <a:spcBef>
                <a:spcPts val="1000"/>
              </a:spcBef>
              <a:spcAft>
                <a:spcPts val="0"/>
              </a:spcAft>
              <a:buClr>
                <a:srgbClr val="222222"/>
              </a:buClr>
              <a:buSzPts val="1400"/>
              <a:buChar char="○"/>
            </a:pPr>
            <a:r>
              <a:rPr lang="en-GB" dirty="0" smtClean="0">
                <a:solidFill>
                  <a:srgbClr val="222222"/>
                </a:solidFill>
                <a:highlight>
                  <a:schemeClr val="lt1"/>
                </a:highlight>
              </a:rPr>
              <a:t>Resampling</a:t>
            </a:r>
            <a:endParaRPr dirty="0">
              <a:solidFill>
                <a:srgbClr val="222222"/>
              </a:solidFill>
              <a:highlight>
                <a:schemeClr val="lt1"/>
              </a:highlight>
            </a:endParaRPr>
          </a:p>
          <a:p>
            <a:pPr marL="1371600" lvl="2" indent="-317500" algn="l" rtl="0">
              <a:lnSpc>
                <a:spcPct val="115000"/>
              </a:lnSpc>
              <a:spcBef>
                <a:spcPts val="1000"/>
              </a:spcBef>
              <a:spcAft>
                <a:spcPts val="0"/>
              </a:spcAft>
              <a:buClr>
                <a:schemeClr val="dk1"/>
              </a:buClr>
              <a:buSzPts val="1400"/>
              <a:buChar char="■"/>
            </a:pPr>
            <a:r>
              <a:rPr lang="en-GB" dirty="0">
                <a:solidFill>
                  <a:schemeClr val="dk1"/>
                </a:solidFill>
              </a:rPr>
              <a:t>Bootstrap resampling </a:t>
            </a:r>
            <a:endParaRPr dirty="0">
              <a:solidFill>
                <a:schemeClr val="dk1"/>
              </a:solidFill>
            </a:endParaRPr>
          </a:p>
          <a:p>
            <a:pPr marL="1371600" lvl="2" indent="-317500" algn="l" rtl="0">
              <a:lnSpc>
                <a:spcPct val="115000"/>
              </a:lnSpc>
              <a:spcBef>
                <a:spcPts val="0"/>
              </a:spcBef>
              <a:spcAft>
                <a:spcPts val="0"/>
              </a:spcAft>
              <a:buClr>
                <a:schemeClr val="dk1"/>
              </a:buClr>
              <a:buSzPts val="1400"/>
              <a:buChar char="■"/>
            </a:pPr>
            <a:r>
              <a:rPr lang="en-GB" dirty="0" err="1">
                <a:solidFill>
                  <a:schemeClr val="dk1"/>
                </a:solidFill>
              </a:rPr>
              <a:t>Jackknife</a:t>
            </a:r>
            <a:r>
              <a:rPr lang="en-GB" dirty="0">
                <a:solidFill>
                  <a:schemeClr val="dk1"/>
                </a:solidFill>
              </a:rPr>
              <a:t> </a:t>
            </a:r>
            <a:r>
              <a:rPr lang="en-GB" dirty="0" smtClean="0">
                <a:solidFill>
                  <a:schemeClr val="dk1"/>
                </a:solidFill>
              </a:rPr>
              <a:t>resampling</a:t>
            </a:r>
          </a:p>
          <a:p>
            <a:pPr marL="1371600" lvl="2" indent="-317500" algn="l" rtl="0">
              <a:lnSpc>
                <a:spcPct val="115000"/>
              </a:lnSpc>
              <a:spcBef>
                <a:spcPts val="0"/>
              </a:spcBef>
              <a:spcAft>
                <a:spcPts val="0"/>
              </a:spcAft>
              <a:buClr>
                <a:schemeClr val="dk1"/>
              </a:buClr>
              <a:buSzPts val="1400"/>
              <a:buChar char="■"/>
            </a:pPr>
            <a:endParaRPr lang="en-GB" dirty="0">
              <a:solidFill>
                <a:schemeClr val="dk1"/>
              </a:solidFill>
              <a:highlight>
                <a:schemeClr val="lt1"/>
              </a:highlight>
            </a:endParaRPr>
          </a:p>
          <a:p>
            <a:pPr lvl="0">
              <a:lnSpc>
                <a:spcPct val="100000"/>
              </a:lnSpc>
              <a:buClr>
                <a:srgbClr val="222222"/>
              </a:buClr>
            </a:pPr>
            <a:r>
              <a:rPr lang="en-US" dirty="0">
                <a:solidFill>
                  <a:srgbClr val="222222"/>
                </a:solidFill>
                <a:highlight>
                  <a:schemeClr val="lt1"/>
                </a:highlight>
              </a:rPr>
              <a:t>Sampling Distribution</a:t>
            </a:r>
          </a:p>
          <a:p>
            <a:pPr lvl="1">
              <a:spcBef>
                <a:spcPts val="1000"/>
              </a:spcBef>
              <a:buClr>
                <a:srgbClr val="222222"/>
              </a:buClr>
            </a:pPr>
            <a:r>
              <a:rPr lang="en-US" dirty="0">
                <a:solidFill>
                  <a:srgbClr val="222222"/>
                </a:solidFill>
                <a:highlight>
                  <a:schemeClr val="lt1"/>
                </a:highlight>
              </a:rPr>
              <a:t>Parameter and Statistic</a:t>
            </a:r>
          </a:p>
          <a:p>
            <a:pPr lvl="1">
              <a:spcBef>
                <a:spcPts val="0"/>
              </a:spcBef>
              <a:buClr>
                <a:srgbClr val="222222"/>
              </a:buClr>
            </a:pPr>
            <a:r>
              <a:rPr lang="en-US" dirty="0">
                <a:solidFill>
                  <a:srgbClr val="222222"/>
                </a:solidFill>
                <a:highlight>
                  <a:schemeClr val="lt1"/>
                </a:highlight>
              </a:rPr>
              <a:t>Sampling Distribution of Sample Mean</a:t>
            </a:r>
          </a:p>
          <a:p>
            <a:pPr lvl="1">
              <a:spcBef>
                <a:spcPts val="0"/>
              </a:spcBef>
              <a:buClr>
                <a:srgbClr val="222222"/>
              </a:buClr>
            </a:pPr>
            <a:r>
              <a:rPr lang="en-US" dirty="0">
                <a:solidFill>
                  <a:srgbClr val="222222"/>
                </a:solidFill>
                <a:highlight>
                  <a:schemeClr val="lt1"/>
                </a:highlight>
              </a:rPr>
              <a:t>Sampling Distribution of Sample Proportion</a:t>
            </a:r>
          </a:p>
          <a:p>
            <a:pPr marL="1371600" lvl="2" indent="-317500" algn="l" rtl="0">
              <a:lnSpc>
                <a:spcPct val="115000"/>
              </a:lnSpc>
              <a:spcBef>
                <a:spcPts val="0"/>
              </a:spcBef>
              <a:spcAft>
                <a:spcPts val="0"/>
              </a:spcAft>
              <a:buClr>
                <a:schemeClr val="dk1"/>
              </a:buClr>
              <a:buSzPts val="1400"/>
              <a:buChar char="■"/>
            </a:pPr>
            <a:endParaRPr dirty="0">
              <a:solidFill>
                <a:srgbClr val="222222"/>
              </a:solidFill>
              <a:highlight>
                <a:schemeClr val="lt1"/>
              </a:highlight>
            </a:endParaRPr>
          </a:p>
          <a:p>
            <a:pPr marL="0" lvl="0" indent="0" algn="l" rtl="0">
              <a:lnSpc>
                <a:spcPct val="100000"/>
              </a:lnSpc>
              <a:spcBef>
                <a:spcPts val="0"/>
              </a:spcBef>
              <a:spcAft>
                <a:spcPts val="3000"/>
              </a:spcAft>
              <a:buNone/>
            </a:pPr>
            <a:endParaRPr dirty="0">
              <a:solidFill>
                <a:srgbClr val="222222"/>
              </a:solidFill>
              <a:highlight>
                <a:schemeClr val="lt1"/>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10"/>
          <p:cNvSpPr txBox="1">
            <a:spLocks noGrp="1"/>
          </p:cNvSpPr>
          <p:nvPr>
            <p:ph type="body" idx="2"/>
          </p:nvPr>
        </p:nvSpPr>
        <p:spPr>
          <a:xfrm>
            <a:off x="612750" y="2187425"/>
            <a:ext cx="7918500" cy="984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GB"/>
              <a:t>For the random variable X with only two outcomes such that the chance of both the outcomes is equal (i.e. p = ½), then X follows a discrete uniform distribution.</a:t>
            </a:r>
            <a:endParaRPr/>
          </a:p>
          <a:p>
            <a:pPr marL="0" lvl="0" indent="0" algn="ctr" rtl="0">
              <a:lnSpc>
                <a:spcPct val="100000"/>
              </a:lnSpc>
              <a:spcBef>
                <a:spcPts val="0"/>
              </a:spcBef>
              <a:spcAft>
                <a:spcPts val="0"/>
              </a:spcAft>
              <a:buClr>
                <a:schemeClr val="dk1"/>
              </a:buClr>
              <a:buSzPts val="1100"/>
              <a:buFont typeface="Arial"/>
              <a:buNone/>
            </a:pPr>
            <a:endParaRPr/>
          </a:p>
        </p:txBody>
      </p:sp>
      <p:sp>
        <p:nvSpPr>
          <p:cNvPr id="814" name="Google Shape;814;p110"/>
          <p:cNvSpPr txBox="1">
            <a:spLocks noGrp="1"/>
          </p:cNvSpPr>
          <p:nvPr>
            <p:ph type="subTitle" idx="1"/>
          </p:nvPr>
        </p:nvSpPr>
        <p:spPr>
          <a:xfrm>
            <a:off x="422025" y="974925"/>
            <a:ext cx="5341200" cy="47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Bernoulli distribution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Bernoulli distribution</a:t>
            </a:r>
            <a:endParaRPr/>
          </a:p>
        </p:txBody>
      </p:sp>
      <p:sp>
        <p:nvSpPr>
          <p:cNvPr id="820" name="Google Shape;820;p111"/>
          <p:cNvSpPr txBox="1"/>
          <p:nvPr/>
        </p:nvSpPr>
        <p:spPr>
          <a:xfrm>
            <a:off x="422025" y="1571700"/>
            <a:ext cx="8399700" cy="40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a:latin typeface="Avenir"/>
                <a:ea typeface="Avenir"/>
                <a:cs typeface="Avenir"/>
                <a:sym typeface="Avenir"/>
              </a:rPr>
              <a:t>The mean and the variance of the distribution is given as: </a:t>
            </a:r>
            <a:endParaRPr sz="1600">
              <a:latin typeface="Avenir"/>
              <a:ea typeface="Avenir"/>
              <a:cs typeface="Avenir"/>
              <a:sym typeface="Avenir"/>
            </a:endParaRPr>
          </a:p>
        </p:txBody>
      </p:sp>
      <p:cxnSp>
        <p:nvCxnSpPr>
          <p:cNvPr id="821" name="Google Shape;821;p111"/>
          <p:cNvCxnSpPr/>
          <p:nvPr/>
        </p:nvCxnSpPr>
        <p:spPr>
          <a:xfrm>
            <a:off x="4855975" y="2137075"/>
            <a:ext cx="3600" cy="1857600"/>
          </a:xfrm>
          <a:prstGeom prst="straightConnector1">
            <a:avLst/>
          </a:prstGeom>
          <a:noFill/>
          <a:ln w="9525" cap="flat" cmpd="sng">
            <a:solidFill>
              <a:srgbClr val="595959"/>
            </a:solidFill>
            <a:prstDash val="solid"/>
            <a:round/>
            <a:headEnd type="none" w="med" len="med"/>
            <a:tailEnd type="none" w="med" len="med"/>
          </a:ln>
        </p:spPr>
      </p:cxnSp>
      <p:sp>
        <p:nvSpPr>
          <p:cNvPr id="822" name="Google Shape;822;p111"/>
          <p:cNvSpPr txBox="1"/>
          <p:nvPr/>
        </p:nvSpPr>
        <p:spPr>
          <a:xfrm>
            <a:off x="422025" y="4238700"/>
            <a:ext cx="8399700" cy="40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a:latin typeface="Avenir"/>
                <a:ea typeface="Avenir"/>
                <a:cs typeface="Avenir"/>
                <a:sym typeface="Avenir"/>
              </a:rPr>
              <a:t>For our example, if p = 0.2 and q = 0.8 Thus, E(X)= 0.2 and V(X) = 0.16</a:t>
            </a:r>
            <a:endParaRPr sz="1600">
              <a:latin typeface="Avenir"/>
              <a:ea typeface="Avenir"/>
              <a:cs typeface="Avenir"/>
              <a:sym typeface="Avenir"/>
            </a:endParaRPr>
          </a:p>
        </p:txBody>
      </p:sp>
      <p:pic>
        <p:nvPicPr>
          <p:cNvPr id="823" name="Google Shape;823;p111"/>
          <p:cNvPicPr preferRelativeResize="0"/>
          <p:nvPr/>
        </p:nvPicPr>
        <p:blipFill>
          <a:blip r:embed="rId3">
            <a:alphaModFix/>
          </a:blip>
          <a:stretch>
            <a:fillRect/>
          </a:stretch>
        </p:blipFill>
        <p:spPr>
          <a:xfrm>
            <a:off x="803075" y="2262375"/>
            <a:ext cx="3806475" cy="1427425"/>
          </a:xfrm>
          <a:prstGeom prst="rect">
            <a:avLst/>
          </a:prstGeom>
          <a:noFill/>
          <a:ln>
            <a:noFill/>
          </a:ln>
        </p:spPr>
      </p:pic>
      <p:pic>
        <p:nvPicPr>
          <p:cNvPr id="824" name="Google Shape;824;p111" descr="&quot;Variance&quot; = &quot;E(X&quot;^2&quot;)&quot; - &quot;[E(X)]&quot;^2" title="MathEquation,#000000"/>
          <p:cNvPicPr preferRelativeResize="0"/>
          <p:nvPr/>
        </p:nvPicPr>
        <p:blipFill>
          <a:blip r:embed="rId4">
            <a:alphaModFix/>
          </a:blip>
          <a:stretch>
            <a:fillRect/>
          </a:stretch>
        </p:blipFill>
        <p:spPr>
          <a:xfrm>
            <a:off x="5395917" y="2262375"/>
            <a:ext cx="3268732" cy="408600"/>
          </a:xfrm>
          <a:prstGeom prst="rect">
            <a:avLst/>
          </a:prstGeom>
          <a:noFill/>
          <a:ln>
            <a:noFill/>
          </a:ln>
        </p:spPr>
      </p:pic>
      <p:pic>
        <p:nvPicPr>
          <p:cNvPr id="825" name="Google Shape;825;p111"/>
          <p:cNvPicPr preferRelativeResize="0"/>
          <p:nvPr/>
        </p:nvPicPr>
        <p:blipFill>
          <a:blip r:embed="rId5">
            <a:alphaModFix/>
          </a:blip>
          <a:stretch>
            <a:fillRect/>
          </a:stretch>
        </p:blipFill>
        <p:spPr>
          <a:xfrm>
            <a:off x="6326844" y="2905200"/>
            <a:ext cx="778280" cy="408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1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Bernoulli distribution - python function </a:t>
            </a:r>
            <a:endParaRPr/>
          </a:p>
        </p:txBody>
      </p:sp>
      <p:graphicFrame>
        <p:nvGraphicFramePr>
          <p:cNvPr id="831" name="Google Shape;831;p112"/>
          <p:cNvGraphicFramePr/>
          <p:nvPr/>
        </p:nvGraphicFramePr>
        <p:xfrm>
          <a:off x="574425" y="1867975"/>
          <a:ext cx="7663350" cy="1629000"/>
        </p:xfrm>
        <a:graphic>
          <a:graphicData uri="http://schemas.openxmlformats.org/drawingml/2006/table">
            <a:tbl>
              <a:tblPr>
                <a:noFill/>
                <a:tableStyleId>{752DB110-38DB-4DD5-ACF8-180C5AEF61A4}</a:tableStyleId>
              </a:tblPr>
              <a:tblGrid>
                <a:gridCol w="2315150">
                  <a:extLst>
                    <a:ext uri="{9D8B030D-6E8A-4147-A177-3AD203B41FA5}">
                      <a16:colId xmlns:a16="http://schemas.microsoft.com/office/drawing/2014/main" val="20000"/>
                    </a:ext>
                  </a:extLst>
                </a:gridCol>
                <a:gridCol w="5348200">
                  <a:extLst>
                    <a:ext uri="{9D8B030D-6E8A-4147-A177-3AD203B41FA5}">
                      <a16:colId xmlns:a16="http://schemas.microsoft.com/office/drawing/2014/main" val="20001"/>
                    </a:ext>
                  </a:extLst>
                </a:gridCol>
              </a:tblGrid>
              <a:tr h="543000">
                <a:tc>
                  <a:txBody>
                    <a:bodyPr/>
                    <a:lstStyle/>
                    <a:p>
                      <a:pPr marL="0" lvl="0" indent="0" algn="ctr" rtl="0">
                        <a:spcBef>
                          <a:spcPts val="0"/>
                        </a:spcBef>
                        <a:spcAft>
                          <a:spcPts val="0"/>
                        </a:spcAft>
                        <a:buNone/>
                      </a:pPr>
                      <a:r>
                        <a:rPr lang="en-GB">
                          <a:latin typeface="Avenir"/>
                          <a:ea typeface="Avenir"/>
                          <a:cs typeface="Avenir"/>
                          <a:sym typeface="Avenir"/>
                        </a:rPr>
                        <a:t>Python function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Description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scipy.stats.bernoulli.pmf()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pmf of discrete bernoulli distribution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scipy.stats.bernoulli.cdf()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cdf of discrete bernoulli distribution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13"/>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Bernoulli distribution</a:t>
            </a:r>
            <a:endParaRPr/>
          </a:p>
        </p:txBody>
      </p:sp>
      <p:sp>
        <p:nvSpPr>
          <p:cNvPr id="837" name="Google Shape;837;p113"/>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If 7 out of 10 times a soccer player scores a goal for a direct free kick. What would be the probability that he scores a goal for the next free-kick? </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4"/>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Bernoulli distribution</a:t>
            </a:r>
            <a:endParaRPr/>
          </a:p>
        </p:txBody>
      </p:sp>
      <p:sp>
        <p:nvSpPr>
          <p:cNvPr id="843" name="Google Shape;843;p114"/>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t>The probability of whether he scores a goal for the next free kick can be calculated using bernoulli distribution,</a:t>
            </a:r>
            <a:endParaRPr sz="1600"/>
          </a:p>
          <a:p>
            <a:pPr marL="0" lvl="0" indent="-89999" algn="l" rtl="0">
              <a:lnSpc>
                <a:spcPct val="100000"/>
              </a:lnSpc>
              <a:spcBef>
                <a:spcPts val="2000"/>
              </a:spcBef>
              <a:spcAft>
                <a:spcPts val="0"/>
              </a:spcAft>
              <a:buClr>
                <a:schemeClr val="dk1"/>
              </a:buClr>
              <a:buSzPts val="1100"/>
              <a:buFont typeface="Arial"/>
              <a:buNone/>
            </a:pPr>
            <a:r>
              <a:rPr lang="en-GB" sz="1600"/>
              <a:t>Let X</a:t>
            </a:r>
            <a:r>
              <a:rPr lang="en-GB" sz="1600" baseline="-25000"/>
              <a:t>goal</a:t>
            </a:r>
            <a:r>
              <a:rPr lang="en-GB" sz="1600"/>
              <a:t>⇒ X=1, X</a:t>
            </a:r>
            <a:r>
              <a:rPr lang="en-GB" sz="1600" baseline="-25000"/>
              <a:t>miss </a:t>
            </a:r>
            <a:r>
              <a:rPr lang="en-GB" sz="1600"/>
              <a:t>⇒ X=0</a:t>
            </a:r>
            <a:r>
              <a:rPr lang="en-GB" sz="1600" baseline="-25000"/>
              <a:t>   </a:t>
            </a:r>
            <a:endParaRPr sz="1600" baseline="-25000"/>
          </a:p>
          <a:p>
            <a:pPr marL="0" lvl="0" indent="-89999" algn="l" rtl="0">
              <a:lnSpc>
                <a:spcPct val="100000"/>
              </a:lnSpc>
              <a:spcBef>
                <a:spcPts val="2000"/>
              </a:spcBef>
              <a:spcAft>
                <a:spcPts val="0"/>
              </a:spcAft>
              <a:buClr>
                <a:schemeClr val="dk1"/>
              </a:buClr>
              <a:buSzPts val="1100"/>
              <a:buFont typeface="Arial"/>
              <a:buNone/>
            </a:pPr>
            <a:r>
              <a:rPr lang="en-GB" sz="1600"/>
              <a:t>P(X=1)=0.7</a:t>
            </a:r>
            <a:r>
              <a:rPr lang="en-GB" sz="1600" baseline="30000"/>
              <a:t>1</a:t>
            </a:r>
            <a:r>
              <a:rPr lang="en-GB" sz="1600"/>
              <a:t>*0.3</a:t>
            </a:r>
            <a:r>
              <a:rPr lang="en-GB" sz="1600" baseline="30000"/>
              <a:t>0  </a:t>
            </a:r>
            <a:r>
              <a:rPr lang="en-GB" sz="1600"/>
              <a:t>=0.7</a:t>
            </a:r>
            <a:endParaRPr sz="1600"/>
          </a:p>
          <a:p>
            <a:pPr marL="457200" lvl="0" indent="-547199" algn="l" rtl="0">
              <a:lnSpc>
                <a:spcPct val="100000"/>
              </a:lnSpc>
              <a:spcBef>
                <a:spcPts val="4000"/>
              </a:spcBef>
              <a:spcAft>
                <a:spcPts val="0"/>
              </a:spcAft>
              <a:buClr>
                <a:schemeClr val="dk1"/>
              </a:buClr>
              <a:buSzPts val="1100"/>
              <a:buFont typeface="Arial"/>
              <a:buNone/>
            </a:pPr>
            <a:r>
              <a:rPr lang="en-GB" sz="1600"/>
              <a:t>Hence there is a 70% chance of player scoring a goal for the next free kick.</a:t>
            </a:r>
            <a:endParaRPr sz="1600"/>
          </a:p>
          <a:p>
            <a:pPr marL="0" lvl="0" indent="0" algn="l" rtl="0">
              <a:spcBef>
                <a:spcPts val="4000"/>
              </a:spcBef>
              <a:spcAft>
                <a:spcPts val="1600"/>
              </a:spcAft>
              <a:buClr>
                <a:schemeClr val="dk1"/>
              </a:buClr>
              <a:buSzPts val="1100"/>
              <a:buFont typeface="Arial"/>
              <a:buNone/>
            </a:pPr>
            <a:endParaRPr sz="16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15"/>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Bernoulli distribution</a:t>
            </a:r>
            <a:endParaRPr/>
          </a:p>
        </p:txBody>
      </p:sp>
      <p:sp>
        <p:nvSpPr>
          <p:cNvPr id="849" name="Google Shape;849;p115"/>
          <p:cNvSpPr txBox="1">
            <a:spLocks noGrp="1"/>
          </p:cNvSpPr>
          <p:nvPr>
            <p:ph type="body" idx="2"/>
          </p:nvPr>
        </p:nvSpPr>
        <p:spPr>
          <a:xfrm>
            <a:off x="422025" y="1571700"/>
            <a:ext cx="8399700"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Python solution:</a:t>
            </a:r>
            <a:endParaRPr>
              <a:solidFill>
                <a:schemeClr val="dk1"/>
              </a:solidFill>
            </a:endParaRPr>
          </a:p>
          <a:p>
            <a:pPr marL="0" lvl="0" indent="0" algn="l" rtl="0">
              <a:spcBef>
                <a:spcPts val="1600"/>
              </a:spcBef>
              <a:spcAft>
                <a:spcPts val="1600"/>
              </a:spcAft>
              <a:buClr>
                <a:schemeClr val="dk1"/>
              </a:buClr>
              <a:buSzPts val="1100"/>
              <a:buFont typeface="Arial"/>
              <a:buNone/>
            </a:pPr>
            <a:endParaRPr sz="1600">
              <a:solidFill>
                <a:schemeClr val="dk1"/>
              </a:solidFill>
            </a:endParaRPr>
          </a:p>
        </p:txBody>
      </p:sp>
      <p:pic>
        <p:nvPicPr>
          <p:cNvPr id="850" name="Google Shape;850;p115"/>
          <p:cNvPicPr preferRelativeResize="0"/>
          <p:nvPr/>
        </p:nvPicPr>
        <p:blipFill rotWithShape="1">
          <a:blip r:embed="rId3">
            <a:alphaModFix/>
          </a:blip>
          <a:srcRect r="27776"/>
          <a:stretch/>
        </p:blipFill>
        <p:spPr>
          <a:xfrm>
            <a:off x="1167988" y="2320500"/>
            <a:ext cx="6808024" cy="19979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3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Poisson distribution</a:t>
            </a:r>
            <a:endParaRPr/>
          </a:p>
        </p:txBody>
      </p:sp>
      <p:sp>
        <p:nvSpPr>
          <p:cNvPr id="958" name="Google Shape;958;p130"/>
          <p:cNvSpPr txBox="1"/>
          <p:nvPr/>
        </p:nvSpPr>
        <p:spPr>
          <a:xfrm>
            <a:off x="422025" y="1571700"/>
            <a:ext cx="8390700" cy="19935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GB" sz="1600">
                <a:latin typeface="Avenir"/>
                <a:ea typeface="Avenir"/>
                <a:cs typeface="Avenir"/>
                <a:sym typeface="Avenir"/>
              </a:rPr>
              <a:t>It is used to determine the probability of events that occur in a fixed interval of time/space</a:t>
            </a:r>
            <a:endParaRPr sz="1600">
              <a:latin typeface="Avenir"/>
              <a:ea typeface="Avenir"/>
              <a:cs typeface="Avenir"/>
              <a:sym typeface="Avenir"/>
            </a:endParaRPr>
          </a:p>
          <a:p>
            <a:pPr marL="457200" lvl="0" indent="-330200" algn="l" rtl="0">
              <a:lnSpc>
                <a:spcPct val="100000"/>
              </a:lnSpc>
              <a:spcBef>
                <a:spcPts val="3000"/>
              </a:spcBef>
              <a:spcAft>
                <a:spcPts val="0"/>
              </a:spcAft>
              <a:buClr>
                <a:srgbClr val="000000"/>
              </a:buClr>
              <a:buSzPts val="1600"/>
              <a:buFont typeface="Avenir"/>
              <a:buChar char="●"/>
            </a:pPr>
            <a:r>
              <a:rPr lang="en-GB" sz="1600">
                <a:latin typeface="Avenir"/>
                <a:ea typeface="Avenir"/>
                <a:cs typeface="Avenir"/>
                <a:sym typeface="Avenir"/>
              </a:rPr>
              <a:t>It is used to describe the distribution of rare events in a large population</a:t>
            </a:r>
            <a:endParaRPr sz="1600">
              <a:latin typeface="Avenir"/>
              <a:ea typeface="Avenir"/>
              <a:cs typeface="Avenir"/>
              <a:sym typeface="Avenir"/>
            </a:endParaRPr>
          </a:p>
          <a:p>
            <a:pPr marL="457200" lvl="0" indent="-330200" algn="l" rtl="0">
              <a:spcBef>
                <a:spcPts val="3000"/>
              </a:spcBef>
              <a:spcAft>
                <a:spcPts val="3000"/>
              </a:spcAft>
              <a:buClr>
                <a:srgbClr val="000000"/>
              </a:buClr>
              <a:buSzPts val="1600"/>
              <a:buFont typeface="Avenir"/>
              <a:buChar char="●"/>
            </a:pPr>
            <a:r>
              <a:rPr lang="en-GB" sz="1600">
                <a:latin typeface="Avenir"/>
                <a:ea typeface="Avenir"/>
                <a:cs typeface="Avenir"/>
                <a:sym typeface="Avenir"/>
              </a:rPr>
              <a:t>A discrete random variable X follows a Poisson distribution with parameter λ, if p.m.f. of X is given as: </a:t>
            </a:r>
            <a:endParaRPr sz="1600">
              <a:latin typeface="Avenir"/>
              <a:ea typeface="Avenir"/>
              <a:cs typeface="Avenir"/>
              <a:sym typeface="Avenir"/>
            </a:endParaRPr>
          </a:p>
        </p:txBody>
      </p:sp>
      <p:sp>
        <p:nvSpPr>
          <p:cNvPr id="959" name="Google Shape;959;p130"/>
          <p:cNvSpPr txBox="1"/>
          <p:nvPr/>
        </p:nvSpPr>
        <p:spPr>
          <a:xfrm>
            <a:off x="5443425" y="3789150"/>
            <a:ext cx="3216900" cy="78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latin typeface="Avenir"/>
                <a:ea typeface="Avenir"/>
                <a:cs typeface="Avenir"/>
                <a:sym typeface="Avenir"/>
              </a:rPr>
              <a:t>Where,</a:t>
            </a:r>
            <a:endParaRPr sz="1300">
              <a:latin typeface="Avenir"/>
              <a:ea typeface="Avenir"/>
              <a:cs typeface="Avenir"/>
              <a:sym typeface="Avenir"/>
            </a:endParaRPr>
          </a:p>
          <a:p>
            <a:pPr marL="457200" lvl="0" indent="0" algn="l" rtl="0">
              <a:lnSpc>
                <a:spcPct val="115000"/>
              </a:lnSpc>
              <a:spcBef>
                <a:spcPts val="0"/>
              </a:spcBef>
              <a:spcAft>
                <a:spcPts val="0"/>
              </a:spcAft>
              <a:buNone/>
            </a:pPr>
            <a:r>
              <a:rPr lang="en-GB" sz="1300">
                <a:latin typeface="Avenir"/>
                <a:ea typeface="Avenir"/>
                <a:cs typeface="Avenir"/>
                <a:sym typeface="Avenir"/>
              </a:rPr>
              <a:t>e  = Euler’s number ( = 2.718) </a:t>
            </a:r>
            <a:endParaRPr sz="1300">
              <a:latin typeface="Avenir"/>
              <a:ea typeface="Avenir"/>
              <a:cs typeface="Avenir"/>
              <a:sym typeface="Avenir"/>
            </a:endParaRPr>
          </a:p>
          <a:p>
            <a:pPr marL="0" lvl="0" indent="457200" algn="l" rtl="0">
              <a:lnSpc>
                <a:spcPct val="115000"/>
              </a:lnSpc>
              <a:spcBef>
                <a:spcPts val="0"/>
              </a:spcBef>
              <a:spcAft>
                <a:spcPts val="0"/>
              </a:spcAft>
              <a:buClr>
                <a:srgbClr val="000000"/>
              </a:buClr>
              <a:buSzPts val="1100"/>
              <a:buFont typeface="Arial"/>
              <a:buNone/>
            </a:pPr>
            <a:r>
              <a:rPr lang="en-GB" sz="1300">
                <a:latin typeface="Avenir"/>
                <a:ea typeface="Avenir"/>
                <a:cs typeface="Avenir"/>
                <a:sym typeface="Avenir"/>
              </a:rPr>
              <a:t>x! = Factorial of x</a:t>
            </a:r>
            <a:endParaRPr sz="1300">
              <a:latin typeface="Avenir"/>
              <a:ea typeface="Avenir"/>
              <a:cs typeface="Avenir"/>
              <a:sym typeface="Avenir"/>
            </a:endParaRPr>
          </a:p>
        </p:txBody>
      </p:sp>
      <p:pic>
        <p:nvPicPr>
          <p:cNvPr id="960" name="Google Shape;960;p130"/>
          <p:cNvPicPr preferRelativeResize="0"/>
          <p:nvPr/>
        </p:nvPicPr>
        <p:blipFill>
          <a:blip r:embed="rId3">
            <a:alphaModFix/>
          </a:blip>
          <a:stretch>
            <a:fillRect/>
          </a:stretch>
        </p:blipFill>
        <p:spPr>
          <a:xfrm>
            <a:off x="1070925" y="3859950"/>
            <a:ext cx="3863403" cy="72572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Poisson distribution</a:t>
            </a:r>
            <a:endParaRPr/>
          </a:p>
        </p:txBody>
      </p:sp>
      <p:pic>
        <p:nvPicPr>
          <p:cNvPr id="966" name="Google Shape;966;p131"/>
          <p:cNvPicPr preferRelativeResize="0"/>
          <p:nvPr/>
        </p:nvPicPr>
        <p:blipFill>
          <a:blip r:embed="rId3">
            <a:alphaModFix/>
          </a:blip>
          <a:stretch>
            <a:fillRect/>
          </a:stretch>
        </p:blipFill>
        <p:spPr>
          <a:xfrm>
            <a:off x="1013500" y="2058214"/>
            <a:ext cx="2958623" cy="1374206"/>
          </a:xfrm>
          <a:prstGeom prst="rect">
            <a:avLst/>
          </a:prstGeom>
          <a:noFill/>
          <a:ln w="9525" cap="flat" cmpd="sng">
            <a:solidFill>
              <a:schemeClr val="dk2"/>
            </a:solidFill>
            <a:prstDash val="solid"/>
            <a:round/>
            <a:headEnd type="none" w="sm" len="sm"/>
            <a:tailEnd type="none" w="sm" len="sm"/>
          </a:ln>
        </p:spPr>
      </p:pic>
      <p:pic>
        <p:nvPicPr>
          <p:cNvPr id="967" name="Google Shape;967;p131"/>
          <p:cNvPicPr preferRelativeResize="0"/>
          <p:nvPr/>
        </p:nvPicPr>
        <p:blipFill>
          <a:blip r:embed="rId4">
            <a:alphaModFix/>
          </a:blip>
          <a:stretch>
            <a:fillRect/>
          </a:stretch>
        </p:blipFill>
        <p:spPr>
          <a:xfrm>
            <a:off x="2992564" y="3604077"/>
            <a:ext cx="2882881" cy="1425448"/>
          </a:xfrm>
          <a:prstGeom prst="rect">
            <a:avLst/>
          </a:prstGeom>
          <a:noFill/>
          <a:ln w="9525" cap="flat" cmpd="sng">
            <a:solidFill>
              <a:schemeClr val="dk2"/>
            </a:solidFill>
            <a:prstDash val="solid"/>
            <a:round/>
            <a:headEnd type="none" w="sm" len="sm"/>
            <a:tailEnd type="none" w="sm" len="sm"/>
          </a:ln>
        </p:spPr>
      </p:pic>
      <p:pic>
        <p:nvPicPr>
          <p:cNvPr id="968" name="Google Shape;968;p131"/>
          <p:cNvPicPr preferRelativeResize="0"/>
          <p:nvPr/>
        </p:nvPicPr>
        <p:blipFill>
          <a:blip r:embed="rId5">
            <a:alphaModFix/>
          </a:blip>
          <a:stretch>
            <a:fillRect/>
          </a:stretch>
        </p:blipFill>
        <p:spPr>
          <a:xfrm>
            <a:off x="5247624" y="2014525"/>
            <a:ext cx="2882875" cy="1461594"/>
          </a:xfrm>
          <a:prstGeom prst="rect">
            <a:avLst/>
          </a:prstGeom>
          <a:noFill/>
          <a:ln w="9525" cap="flat" cmpd="sng">
            <a:solidFill>
              <a:schemeClr val="dk2"/>
            </a:solidFill>
            <a:prstDash val="solid"/>
            <a:round/>
            <a:headEnd type="none" w="sm" len="sm"/>
            <a:tailEnd type="none" w="sm" len="sm"/>
          </a:ln>
        </p:spPr>
      </p:pic>
      <p:sp>
        <p:nvSpPr>
          <p:cNvPr id="969" name="Google Shape;969;p131"/>
          <p:cNvSpPr txBox="1"/>
          <p:nvPr/>
        </p:nvSpPr>
        <p:spPr>
          <a:xfrm>
            <a:off x="422025" y="1571700"/>
            <a:ext cx="83907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0"/>
              </a:spcAft>
              <a:buNone/>
            </a:pPr>
            <a:r>
              <a:rPr lang="en-GB" sz="1600">
                <a:latin typeface="Avenir"/>
                <a:ea typeface="Avenir"/>
                <a:cs typeface="Avenir"/>
                <a:sym typeface="Avenir"/>
              </a:rPr>
              <a:t>The Poisson distribution is positively skewed.</a:t>
            </a:r>
            <a:endParaRPr sz="1600">
              <a:latin typeface="Avenir"/>
              <a:ea typeface="Avenir"/>
              <a:cs typeface="Avenir"/>
              <a:sym typeface="Aveni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3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Poisson distribution</a:t>
            </a:r>
            <a:endParaRPr/>
          </a:p>
        </p:txBody>
      </p:sp>
      <p:sp>
        <p:nvSpPr>
          <p:cNvPr id="975" name="Google Shape;975;p132"/>
          <p:cNvSpPr txBox="1"/>
          <p:nvPr/>
        </p:nvSpPr>
        <p:spPr>
          <a:xfrm>
            <a:off x="422025" y="1571700"/>
            <a:ext cx="6385800" cy="40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a:latin typeface="Avenir"/>
                <a:ea typeface="Avenir"/>
                <a:cs typeface="Avenir"/>
                <a:sym typeface="Avenir"/>
              </a:rPr>
              <a:t>The mean and the variance of the distribution is given as: </a:t>
            </a:r>
            <a:endParaRPr sz="1600">
              <a:latin typeface="Avenir"/>
              <a:ea typeface="Avenir"/>
              <a:cs typeface="Avenir"/>
              <a:sym typeface="Avenir"/>
            </a:endParaRPr>
          </a:p>
        </p:txBody>
      </p:sp>
      <p:cxnSp>
        <p:nvCxnSpPr>
          <p:cNvPr id="976" name="Google Shape;976;p132"/>
          <p:cNvCxnSpPr/>
          <p:nvPr/>
        </p:nvCxnSpPr>
        <p:spPr>
          <a:xfrm>
            <a:off x="4873700" y="2118975"/>
            <a:ext cx="3600" cy="1857600"/>
          </a:xfrm>
          <a:prstGeom prst="straightConnector1">
            <a:avLst/>
          </a:prstGeom>
          <a:noFill/>
          <a:ln w="9525" cap="flat" cmpd="sng">
            <a:solidFill>
              <a:srgbClr val="595959"/>
            </a:solidFill>
            <a:prstDash val="solid"/>
            <a:round/>
            <a:headEnd type="none" w="med" len="med"/>
            <a:tailEnd type="none" w="med" len="med"/>
          </a:ln>
        </p:spPr>
      </p:cxnSp>
      <p:pic>
        <p:nvPicPr>
          <p:cNvPr id="977" name="Google Shape;977;p132"/>
          <p:cNvPicPr preferRelativeResize="0"/>
          <p:nvPr/>
        </p:nvPicPr>
        <p:blipFill>
          <a:blip r:embed="rId3">
            <a:alphaModFix/>
          </a:blip>
          <a:stretch>
            <a:fillRect/>
          </a:stretch>
        </p:blipFill>
        <p:spPr>
          <a:xfrm>
            <a:off x="778125" y="2385813"/>
            <a:ext cx="3604073" cy="1006850"/>
          </a:xfrm>
          <a:prstGeom prst="rect">
            <a:avLst/>
          </a:prstGeom>
          <a:noFill/>
          <a:ln>
            <a:noFill/>
          </a:ln>
        </p:spPr>
      </p:pic>
      <p:sp>
        <p:nvSpPr>
          <p:cNvPr id="978" name="Google Shape;978;p132"/>
          <p:cNvSpPr txBox="1"/>
          <p:nvPr/>
        </p:nvSpPr>
        <p:spPr>
          <a:xfrm>
            <a:off x="422025" y="41625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a:latin typeface="Avenir"/>
                <a:ea typeface="Avenir"/>
                <a:cs typeface="Avenir"/>
                <a:sym typeface="Avenir"/>
              </a:rPr>
              <a:t>Mean and variance of the poisson distribution are equal and it is the parameter of distribution.</a:t>
            </a:r>
            <a:endParaRPr sz="1600">
              <a:latin typeface="Avenir"/>
              <a:ea typeface="Avenir"/>
              <a:cs typeface="Avenir"/>
              <a:sym typeface="Avenir"/>
            </a:endParaRPr>
          </a:p>
        </p:txBody>
      </p:sp>
      <p:pic>
        <p:nvPicPr>
          <p:cNvPr id="979" name="Google Shape;979;p132" descr="&quot;Variance&quot; = &quot;E(X&quot;^2&quot;)&quot; - &quot;[E(X)]&quot;^2" title="MathEquation,#000000"/>
          <p:cNvPicPr preferRelativeResize="0"/>
          <p:nvPr/>
        </p:nvPicPr>
        <p:blipFill>
          <a:blip r:embed="rId4">
            <a:alphaModFix/>
          </a:blip>
          <a:stretch>
            <a:fillRect/>
          </a:stretch>
        </p:blipFill>
        <p:spPr>
          <a:xfrm>
            <a:off x="5413699" y="2385824"/>
            <a:ext cx="2981126" cy="369418"/>
          </a:xfrm>
          <a:prstGeom prst="rect">
            <a:avLst/>
          </a:prstGeom>
          <a:noFill/>
          <a:ln>
            <a:noFill/>
          </a:ln>
        </p:spPr>
      </p:pic>
      <p:pic>
        <p:nvPicPr>
          <p:cNvPr id="980" name="Google Shape;980;p132" descr="= lambda" title="MathEquation,#000000"/>
          <p:cNvPicPr preferRelativeResize="0"/>
          <p:nvPr/>
        </p:nvPicPr>
        <p:blipFill>
          <a:blip r:embed="rId5">
            <a:alphaModFix/>
          </a:blip>
          <a:stretch>
            <a:fillRect/>
          </a:stretch>
        </p:blipFill>
        <p:spPr>
          <a:xfrm>
            <a:off x="6300926" y="2950500"/>
            <a:ext cx="548176" cy="241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33"/>
          <p:cNvSpPr txBox="1">
            <a:spLocks noGrp="1"/>
          </p:cNvSpPr>
          <p:nvPr>
            <p:ph type="body" idx="2"/>
          </p:nvPr>
        </p:nvSpPr>
        <p:spPr>
          <a:xfrm>
            <a:off x="422025" y="2183550"/>
            <a:ext cx="8399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Let X~Binomial(</a:t>
            </a:r>
            <a:r>
              <a:rPr lang="en-GB" i="1">
                <a:solidFill>
                  <a:schemeClr val="dk1"/>
                </a:solidFill>
              </a:rPr>
              <a:t>n</a:t>
            </a:r>
            <a:r>
              <a:rPr lang="en-GB">
                <a:solidFill>
                  <a:schemeClr val="dk1"/>
                </a:solidFill>
              </a:rPr>
              <a:t>, </a:t>
            </a:r>
            <a:r>
              <a:rPr lang="en-GB" i="1">
                <a:solidFill>
                  <a:schemeClr val="dk1"/>
                </a:solidFill>
              </a:rPr>
              <a:t>p</a:t>
            </a:r>
            <a:r>
              <a:rPr lang="en-GB">
                <a:solidFill>
                  <a:schemeClr val="dk1"/>
                </a:solidFill>
              </a:rPr>
              <a:t>) such that for large </a:t>
            </a:r>
            <a:r>
              <a:rPr lang="en-GB" i="1">
                <a:solidFill>
                  <a:schemeClr val="dk1"/>
                </a:solidFill>
              </a:rPr>
              <a:t>n</a:t>
            </a:r>
            <a:r>
              <a:rPr lang="en-GB">
                <a:solidFill>
                  <a:schemeClr val="dk1"/>
                </a:solidFill>
              </a:rPr>
              <a:t> (</a:t>
            </a:r>
            <a:r>
              <a:rPr lang="en-GB" i="1">
                <a:solidFill>
                  <a:schemeClr val="dk1"/>
                </a:solidFill>
              </a:rPr>
              <a:t>n</a:t>
            </a:r>
            <a:r>
              <a:rPr lang="en-GB">
                <a:solidFill>
                  <a:schemeClr val="dk1"/>
                </a:solidFill>
              </a:rPr>
              <a:t> ￫ ∞) and small </a:t>
            </a:r>
            <a:r>
              <a:rPr lang="en-GB" i="1">
                <a:solidFill>
                  <a:schemeClr val="dk1"/>
                </a:solidFill>
              </a:rPr>
              <a:t>p</a:t>
            </a:r>
            <a:r>
              <a:rPr lang="en-GB">
                <a:solidFill>
                  <a:schemeClr val="dk1"/>
                </a:solidFill>
              </a:rPr>
              <a:t>, </a:t>
            </a:r>
            <a:r>
              <a:rPr lang="en-GB" i="1">
                <a:solidFill>
                  <a:schemeClr val="dk1"/>
                </a:solidFill>
              </a:rPr>
              <a:t>np</a:t>
            </a:r>
            <a:r>
              <a:rPr lang="en-GB">
                <a:solidFill>
                  <a:schemeClr val="dk1"/>
                </a:solidFill>
              </a:rPr>
              <a:t> = </a:t>
            </a:r>
            <a:r>
              <a:rPr lang="en-GB" i="1">
                <a:solidFill>
                  <a:schemeClr val="dk1"/>
                </a:solidFill>
              </a:rPr>
              <a:t>m</a:t>
            </a:r>
            <a:r>
              <a:rPr lang="en-GB">
                <a:solidFill>
                  <a:schemeClr val="dk1"/>
                </a:solidFill>
              </a:rPr>
              <a:t> is a constant then X approaches Poisson(</a:t>
            </a:r>
            <a:r>
              <a:rPr lang="en-GB" i="1">
                <a:solidFill>
                  <a:schemeClr val="dk1"/>
                </a:solidFill>
              </a:rPr>
              <a:t>m</a:t>
            </a:r>
            <a:r>
              <a:rPr lang="en-GB">
                <a:solidFill>
                  <a:schemeClr val="dk1"/>
                </a:solidFill>
              </a:rPr>
              <a:t>)</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986" name="Google Shape;986;p133"/>
          <p:cNvSpPr txBox="1">
            <a:spLocks noGrp="1"/>
          </p:cNvSpPr>
          <p:nvPr>
            <p:ph type="subTitle" idx="1"/>
          </p:nvPr>
        </p:nvSpPr>
        <p:spPr>
          <a:xfrm>
            <a:off x="422025" y="974925"/>
            <a:ext cx="65274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Poisson as a limiting case of binomial distribution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Random Variable </a:t>
            </a:r>
            <a:endParaRPr/>
          </a:p>
        </p:txBody>
      </p:sp>
    </p:spTree>
    <p:extLst>
      <p:ext uri="{BB962C8B-B14F-4D97-AF65-F5344CB8AC3E}">
        <p14:creationId xmlns:p14="http://schemas.microsoft.com/office/powerpoint/2010/main" val="3212565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3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Poisson distribution - python function </a:t>
            </a:r>
            <a:endParaRPr/>
          </a:p>
        </p:txBody>
      </p:sp>
      <p:graphicFrame>
        <p:nvGraphicFramePr>
          <p:cNvPr id="992" name="Google Shape;992;p134"/>
          <p:cNvGraphicFramePr/>
          <p:nvPr/>
        </p:nvGraphicFramePr>
        <p:xfrm>
          <a:off x="574425" y="1867975"/>
          <a:ext cx="7663350" cy="2172000"/>
        </p:xfrm>
        <a:graphic>
          <a:graphicData uri="http://schemas.openxmlformats.org/drawingml/2006/table">
            <a:tbl>
              <a:tblPr>
                <a:noFill/>
                <a:tableStyleId>{752DB110-38DB-4DD5-ACF8-180C5AEF61A4}</a:tableStyleId>
              </a:tblPr>
              <a:tblGrid>
                <a:gridCol w="2315150">
                  <a:extLst>
                    <a:ext uri="{9D8B030D-6E8A-4147-A177-3AD203B41FA5}">
                      <a16:colId xmlns:a16="http://schemas.microsoft.com/office/drawing/2014/main" val="20000"/>
                    </a:ext>
                  </a:extLst>
                </a:gridCol>
                <a:gridCol w="5348200">
                  <a:extLst>
                    <a:ext uri="{9D8B030D-6E8A-4147-A177-3AD203B41FA5}">
                      <a16:colId xmlns:a16="http://schemas.microsoft.com/office/drawing/2014/main" val="20001"/>
                    </a:ext>
                  </a:extLst>
                </a:gridCol>
              </a:tblGrid>
              <a:tr h="543000">
                <a:tc>
                  <a:txBody>
                    <a:bodyPr/>
                    <a:lstStyle/>
                    <a:p>
                      <a:pPr marL="0" lvl="0" indent="0" algn="ctr" rtl="0">
                        <a:spcBef>
                          <a:spcPts val="0"/>
                        </a:spcBef>
                        <a:spcAft>
                          <a:spcPts val="0"/>
                        </a:spcAft>
                        <a:buNone/>
                      </a:pPr>
                      <a:r>
                        <a:rPr lang="en-GB">
                          <a:latin typeface="Avenir"/>
                          <a:ea typeface="Avenir"/>
                          <a:cs typeface="Avenir"/>
                          <a:sym typeface="Avenir"/>
                        </a:rPr>
                        <a:t>Python function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Description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scipy.stats.poisson.pmf()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pmf of discrete </a:t>
                      </a:r>
                      <a:r>
                        <a:rPr lang="en-GB">
                          <a:solidFill>
                            <a:schemeClr val="dk1"/>
                          </a:solidFill>
                          <a:latin typeface="Avenir"/>
                          <a:ea typeface="Avenir"/>
                          <a:cs typeface="Avenir"/>
                          <a:sym typeface="Avenir"/>
                        </a:rPr>
                        <a:t>poisson</a:t>
                      </a:r>
                      <a:r>
                        <a:rPr lang="en-GB">
                          <a:latin typeface="Avenir"/>
                          <a:ea typeface="Avenir"/>
                          <a:cs typeface="Avenir"/>
                          <a:sym typeface="Avenir"/>
                        </a:rPr>
                        <a:t> distribution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a:t>
                      </a:r>
                      <a:r>
                        <a:rPr lang="en-GB">
                          <a:solidFill>
                            <a:schemeClr val="dk1"/>
                          </a:solidFill>
                          <a:latin typeface="Avenir"/>
                          <a:ea typeface="Avenir"/>
                          <a:cs typeface="Avenir"/>
                          <a:sym typeface="Avenir"/>
                        </a:rPr>
                        <a:t>poisson</a:t>
                      </a:r>
                      <a:r>
                        <a:rPr lang="en-GB">
                          <a:latin typeface="Avenir"/>
                          <a:ea typeface="Avenir"/>
                          <a:cs typeface="Avenir"/>
                          <a:sym typeface="Avenir"/>
                        </a:rPr>
                        <a:t>.cdf()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cdf of discrete </a:t>
                      </a:r>
                      <a:r>
                        <a:rPr lang="en-GB">
                          <a:solidFill>
                            <a:schemeClr val="dk1"/>
                          </a:solidFill>
                          <a:latin typeface="Avenir"/>
                          <a:ea typeface="Avenir"/>
                          <a:cs typeface="Avenir"/>
                          <a:sym typeface="Avenir"/>
                        </a:rPr>
                        <a:t>poisson</a:t>
                      </a:r>
                      <a:r>
                        <a:rPr lang="en-GB">
                          <a:latin typeface="Avenir"/>
                          <a:ea typeface="Avenir"/>
                          <a:cs typeface="Avenir"/>
                          <a:sym typeface="Avenir"/>
                        </a:rPr>
                        <a:t> distribution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43000">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scipy.stats.poisson.sf()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calculates the value of survival function (1 - cdf)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35"/>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Poisson distribution</a:t>
            </a:r>
            <a:endParaRPr/>
          </a:p>
        </p:txBody>
      </p:sp>
      <p:sp>
        <p:nvSpPr>
          <p:cNvPr id="998" name="Google Shape;998;p135"/>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The number of calls received at a telephone exchange in a day follows a Poisson distribution. The probability that the telephone exchange receives 5 calls is three times the probability that the telephone exchange receives 10 calls. Obtain the average calls that the telephone exchange receives in a day.</a:t>
            </a:r>
            <a:endParaRPr sz="1600">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36"/>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Poisson distribution</a:t>
            </a:r>
            <a:endParaRPr/>
          </a:p>
        </p:txBody>
      </p:sp>
      <p:sp>
        <p:nvSpPr>
          <p:cNvPr id="1004" name="Google Shape;1004;p136"/>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Let X: number of calls received at a telephone exchange</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We know X~Poisson(λ)  </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It is known that probability the exchange receives 5 calls is three times that of the exchange receiving 10 calls.</a:t>
            </a:r>
            <a:br>
              <a:rPr lang="en-GB" sz="1600">
                <a:solidFill>
                  <a:schemeClr val="dk1"/>
                </a:solidFill>
              </a:rPr>
            </a:br>
            <a:r>
              <a:rPr lang="en-GB" sz="1600">
                <a:solidFill>
                  <a:schemeClr val="dk1"/>
                </a:solidFill>
              </a:rPr>
              <a:t>i.e. P(X=5) = 3 P(X=10)</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To find: the average calls that the telephone exchange receives in a day</a:t>
            </a:r>
            <a:endParaRPr sz="16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37"/>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Poisson distribution</a:t>
            </a:r>
            <a:endParaRPr/>
          </a:p>
        </p:txBody>
      </p:sp>
      <p:sp>
        <p:nvSpPr>
          <p:cNvPr id="1010" name="Google Shape;1010;p137"/>
          <p:cNvSpPr txBox="1">
            <a:spLocks noGrp="1"/>
          </p:cNvSpPr>
          <p:nvPr>
            <p:ph type="body" idx="2"/>
          </p:nvPr>
        </p:nvSpPr>
        <p:spPr>
          <a:xfrm>
            <a:off x="422025" y="1571700"/>
            <a:ext cx="8399700" cy="10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The distribution of X is given by</a:t>
            </a:r>
            <a:endParaRPr sz="1600">
              <a:solidFill>
                <a:schemeClr val="dk1"/>
              </a:solidFill>
            </a:endParaRPr>
          </a:p>
          <a:p>
            <a:pPr marL="0" lvl="0" indent="0" algn="l" rtl="0">
              <a:spcBef>
                <a:spcPts val="1600"/>
              </a:spcBef>
              <a:spcAft>
                <a:spcPts val="1600"/>
              </a:spcAft>
              <a:buClr>
                <a:schemeClr val="dk1"/>
              </a:buClr>
              <a:buSzPts val="1100"/>
              <a:buFont typeface="Arial"/>
              <a:buNone/>
            </a:pPr>
            <a:endParaRPr sz="1600">
              <a:solidFill>
                <a:schemeClr val="dk1"/>
              </a:solidFill>
            </a:endParaRPr>
          </a:p>
        </p:txBody>
      </p:sp>
      <p:pic>
        <p:nvPicPr>
          <p:cNvPr id="1011" name="Google Shape;1011;p137" descr="P(X=x) = \frac{e^{-\lambda} \lambda^x}{x!}" title="MathEquation,#000000"/>
          <p:cNvPicPr preferRelativeResize="0"/>
          <p:nvPr/>
        </p:nvPicPr>
        <p:blipFill>
          <a:blip r:embed="rId3">
            <a:alphaModFix/>
          </a:blip>
          <a:stretch>
            <a:fillRect/>
          </a:stretch>
        </p:blipFill>
        <p:spPr>
          <a:xfrm>
            <a:off x="2597935" y="2635500"/>
            <a:ext cx="2069804" cy="445804"/>
          </a:xfrm>
          <a:prstGeom prst="rect">
            <a:avLst/>
          </a:prstGeom>
          <a:noFill/>
          <a:ln>
            <a:noFill/>
          </a:ln>
        </p:spPr>
      </p:pic>
      <p:pic>
        <p:nvPicPr>
          <p:cNvPr id="1012" name="Google Shape;1012;p137" descr="\frac{e^{-\lambda} \lambda^5}{5!} = 3 \frac{e^{-\lambda} \lambda^{10}}{10!} " title="MathEquation,#000000"/>
          <p:cNvPicPr preferRelativeResize="0"/>
          <p:nvPr/>
        </p:nvPicPr>
        <p:blipFill>
          <a:blip r:embed="rId4">
            <a:alphaModFix/>
          </a:blip>
          <a:stretch>
            <a:fillRect/>
          </a:stretch>
        </p:blipFill>
        <p:spPr>
          <a:xfrm>
            <a:off x="2587675" y="3848850"/>
            <a:ext cx="2090334" cy="547208"/>
          </a:xfrm>
          <a:prstGeom prst="rect">
            <a:avLst/>
          </a:prstGeom>
          <a:noFill/>
          <a:ln>
            <a:noFill/>
          </a:ln>
        </p:spPr>
      </p:pic>
      <p:sp>
        <p:nvSpPr>
          <p:cNvPr id="1013" name="Google Shape;1013;p137"/>
          <p:cNvSpPr txBox="1">
            <a:spLocks noGrp="1"/>
          </p:cNvSpPr>
          <p:nvPr>
            <p:ph type="body" idx="2"/>
          </p:nvPr>
        </p:nvSpPr>
        <p:spPr>
          <a:xfrm>
            <a:off x="422025" y="3266775"/>
            <a:ext cx="8399700" cy="3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600">
                <a:solidFill>
                  <a:schemeClr val="dk1"/>
                </a:solidFill>
              </a:rPr>
              <a:t>We have,</a:t>
            </a:r>
            <a:endParaRPr sz="1600">
              <a:solidFill>
                <a:schemeClr val="dk1"/>
              </a:solidFill>
            </a:endParaRPr>
          </a:p>
          <a:p>
            <a:pPr marL="0" lvl="0" indent="0" algn="l" rtl="0">
              <a:spcBef>
                <a:spcPts val="1600"/>
              </a:spcBef>
              <a:spcAft>
                <a:spcPts val="1600"/>
              </a:spcAft>
              <a:buClr>
                <a:schemeClr val="dk1"/>
              </a:buClr>
              <a:buSzPts val="1100"/>
              <a:buFont typeface="Arial"/>
              <a:buNone/>
            </a:pPr>
            <a:endParaRPr sz="16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38"/>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Poisson distribution</a:t>
            </a:r>
            <a:endParaRPr/>
          </a:p>
        </p:txBody>
      </p:sp>
      <p:sp>
        <p:nvSpPr>
          <p:cNvPr id="1019" name="Google Shape;1019;p138"/>
          <p:cNvSpPr txBox="1">
            <a:spLocks noGrp="1"/>
          </p:cNvSpPr>
          <p:nvPr>
            <p:ph type="body" idx="2"/>
          </p:nvPr>
        </p:nvSpPr>
        <p:spPr>
          <a:xfrm>
            <a:off x="422025" y="1571700"/>
            <a:ext cx="83997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1600"/>
              </a:spcAft>
              <a:buClr>
                <a:schemeClr val="dk1"/>
              </a:buClr>
              <a:buSzPts val="1100"/>
              <a:buFont typeface="Arial"/>
              <a:buNone/>
            </a:pPr>
            <a:endParaRPr sz="1600">
              <a:solidFill>
                <a:schemeClr val="dk1"/>
              </a:solidFill>
            </a:endParaRPr>
          </a:p>
        </p:txBody>
      </p:sp>
      <p:pic>
        <p:nvPicPr>
          <p:cNvPr id="1020" name="Google Shape;1020;p138" descr=" \Rightarrow \lambda =  \sqrt[5]{10080} = 6.32" title="MathEquation,#000000"/>
          <p:cNvPicPr preferRelativeResize="0"/>
          <p:nvPr/>
        </p:nvPicPr>
        <p:blipFill>
          <a:blip r:embed="rId3">
            <a:alphaModFix/>
          </a:blip>
          <a:stretch>
            <a:fillRect/>
          </a:stretch>
        </p:blipFill>
        <p:spPr>
          <a:xfrm>
            <a:off x="2430004" y="3707565"/>
            <a:ext cx="2641600" cy="330200"/>
          </a:xfrm>
          <a:prstGeom prst="rect">
            <a:avLst/>
          </a:prstGeom>
          <a:noFill/>
          <a:ln>
            <a:noFill/>
          </a:ln>
        </p:spPr>
      </p:pic>
      <p:pic>
        <p:nvPicPr>
          <p:cNvPr id="1021" name="Google Shape;1021;p138" descr="\frac{e^{-\lambda} \lambda^5}{5!} = 3 \frac{e^{-\lambda} \lambda^{10}}{10!} " title="MathEquation,#000000"/>
          <p:cNvPicPr preferRelativeResize="0"/>
          <p:nvPr/>
        </p:nvPicPr>
        <p:blipFill>
          <a:blip r:embed="rId4">
            <a:alphaModFix/>
          </a:blip>
          <a:stretch>
            <a:fillRect/>
          </a:stretch>
        </p:blipFill>
        <p:spPr>
          <a:xfrm>
            <a:off x="2690125" y="2118900"/>
            <a:ext cx="2090334" cy="547208"/>
          </a:xfrm>
          <a:prstGeom prst="rect">
            <a:avLst/>
          </a:prstGeom>
          <a:noFill/>
          <a:ln>
            <a:noFill/>
          </a:ln>
        </p:spPr>
      </p:pic>
      <p:pic>
        <p:nvPicPr>
          <p:cNvPr id="1022" name="Google Shape;1022;p138" descr=" \Rightarrow  \lambda^5 =  \frac{10!} {3 \times 5!} " title="MathEquation,#000000"/>
          <p:cNvPicPr preferRelativeResize="0"/>
          <p:nvPr/>
        </p:nvPicPr>
        <p:blipFill>
          <a:blip r:embed="rId5">
            <a:alphaModFix/>
          </a:blip>
          <a:stretch>
            <a:fillRect/>
          </a:stretch>
        </p:blipFill>
        <p:spPr>
          <a:xfrm>
            <a:off x="2429991" y="2944651"/>
            <a:ext cx="1678840" cy="476619"/>
          </a:xfrm>
          <a:prstGeom prst="rect">
            <a:avLst/>
          </a:prstGeom>
          <a:noFill/>
          <a:ln>
            <a:noFill/>
          </a:ln>
        </p:spPr>
      </p:pic>
      <p:sp>
        <p:nvSpPr>
          <p:cNvPr id="1023" name="Google Shape;1023;p138"/>
          <p:cNvSpPr txBox="1"/>
          <p:nvPr/>
        </p:nvSpPr>
        <p:spPr>
          <a:xfrm>
            <a:off x="437575" y="2490750"/>
            <a:ext cx="1222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
        <p:nvSpPr>
          <p:cNvPr id="1024" name="Google Shape;1024;p138"/>
          <p:cNvSpPr txBox="1">
            <a:spLocks noGrp="1"/>
          </p:cNvSpPr>
          <p:nvPr>
            <p:ph type="body" idx="2"/>
          </p:nvPr>
        </p:nvSpPr>
        <p:spPr>
          <a:xfrm>
            <a:off x="422025" y="4247025"/>
            <a:ext cx="83997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sz="1600">
                <a:solidFill>
                  <a:schemeClr val="dk1"/>
                </a:solidFill>
              </a:rPr>
              <a:t>Thus, the average calls received at the telephone exchange in a day are 6 (≈ 6.32)</a:t>
            </a:r>
            <a:endParaRPr sz="16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39"/>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Poisson distribution</a:t>
            </a:r>
            <a:endParaRPr/>
          </a:p>
        </p:txBody>
      </p:sp>
      <p:sp>
        <p:nvSpPr>
          <p:cNvPr id="1030" name="Google Shape;1030;p139"/>
          <p:cNvSpPr txBox="1">
            <a:spLocks noGrp="1"/>
          </p:cNvSpPr>
          <p:nvPr>
            <p:ph type="body" idx="2"/>
          </p:nvPr>
        </p:nvSpPr>
        <p:spPr>
          <a:xfrm>
            <a:off x="422025" y="1571700"/>
            <a:ext cx="8399700" cy="54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Python solution:</a:t>
            </a:r>
            <a:endParaRPr sz="1600">
              <a:solidFill>
                <a:schemeClr val="dk1"/>
              </a:solidFill>
            </a:endParaRPr>
          </a:p>
        </p:txBody>
      </p:sp>
      <p:sp>
        <p:nvSpPr>
          <p:cNvPr id="1031" name="Google Shape;1031;p139"/>
          <p:cNvSpPr txBox="1"/>
          <p:nvPr/>
        </p:nvSpPr>
        <p:spPr>
          <a:xfrm>
            <a:off x="437575" y="2490750"/>
            <a:ext cx="1222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pic>
        <p:nvPicPr>
          <p:cNvPr id="1032" name="Google Shape;1032;p139"/>
          <p:cNvPicPr preferRelativeResize="0"/>
          <p:nvPr/>
        </p:nvPicPr>
        <p:blipFill rotWithShape="1">
          <a:blip r:embed="rId3">
            <a:alphaModFix/>
          </a:blip>
          <a:srcRect r="38927"/>
          <a:stretch/>
        </p:blipFill>
        <p:spPr>
          <a:xfrm>
            <a:off x="1718463" y="2245600"/>
            <a:ext cx="5707074" cy="19763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4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a:p>
        </p:txBody>
      </p:sp>
      <p:sp>
        <p:nvSpPr>
          <p:cNvPr id="1038" name="Google Shape;1038;p140"/>
          <p:cNvSpPr txBox="1"/>
          <p:nvPr/>
        </p:nvSpPr>
        <p:spPr>
          <a:xfrm>
            <a:off x="540000" y="1607325"/>
            <a:ext cx="8208300" cy="2936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GB" sz="1600">
                <a:latin typeface="Avenir"/>
                <a:ea typeface="Avenir"/>
                <a:cs typeface="Avenir"/>
                <a:sym typeface="Avenir"/>
              </a:rPr>
              <a:t>Some of the discrete distributions are: Uniform, Bernoulli, Binomial and Poisson</a:t>
            </a:r>
            <a:endParaRPr sz="1600">
              <a:latin typeface="Avenir"/>
              <a:ea typeface="Avenir"/>
              <a:cs typeface="Avenir"/>
              <a:sym typeface="Avenir"/>
            </a:endParaRPr>
          </a:p>
          <a:p>
            <a:pPr marL="457200" lvl="0" indent="-330200" algn="l" rtl="0">
              <a:spcBef>
                <a:spcPts val="2000"/>
              </a:spcBef>
              <a:spcAft>
                <a:spcPts val="0"/>
              </a:spcAft>
              <a:buSzPts val="1600"/>
              <a:buFont typeface="Avenir"/>
              <a:buChar char="●"/>
            </a:pPr>
            <a:r>
              <a:rPr lang="en-GB" sz="1600">
                <a:latin typeface="Avenir"/>
                <a:ea typeface="Avenir"/>
                <a:cs typeface="Avenir"/>
                <a:sym typeface="Avenir"/>
              </a:rPr>
              <a:t>Discrete distribution is determined using probability mass function (p.m.f.)</a:t>
            </a:r>
            <a:endParaRPr sz="1600">
              <a:latin typeface="Avenir"/>
              <a:ea typeface="Avenir"/>
              <a:cs typeface="Avenir"/>
              <a:sym typeface="Avenir"/>
            </a:endParaRPr>
          </a:p>
          <a:p>
            <a:pPr marL="457200" lvl="0" indent="-330200" algn="l" rtl="0">
              <a:spcBef>
                <a:spcPts val="2000"/>
              </a:spcBef>
              <a:spcAft>
                <a:spcPts val="0"/>
              </a:spcAft>
              <a:buSzPts val="1600"/>
              <a:buFont typeface="Avenir"/>
              <a:buChar char="●"/>
            </a:pPr>
            <a:r>
              <a:rPr lang="en-GB" sz="1600">
                <a:latin typeface="Avenir"/>
                <a:ea typeface="Avenir"/>
                <a:cs typeface="Avenir"/>
                <a:sym typeface="Avenir"/>
              </a:rPr>
              <a:t>In uniform distribution, all the values of the variable are equally likely</a:t>
            </a:r>
            <a:endParaRPr sz="1600">
              <a:latin typeface="Avenir"/>
              <a:ea typeface="Avenir"/>
              <a:cs typeface="Avenir"/>
              <a:sym typeface="Avenir"/>
            </a:endParaRPr>
          </a:p>
          <a:p>
            <a:pPr marL="457200" lvl="0" indent="-330200" algn="l" rtl="0">
              <a:spcBef>
                <a:spcPts val="2000"/>
              </a:spcBef>
              <a:spcAft>
                <a:spcPts val="0"/>
              </a:spcAft>
              <a:buSzPts val="1600"/>
              <a:buFont typeface="Avenir"/>
              <a:buChar char="●"/>
            </a:pPr>
            <a:r>
              <a:rPr lang="en-GB" sz="1600">
                <a:latin typeface="Avenir"/>
                <a:ea typeface="Avenir"/>
                <a:cs typeface="Avenir"/>
                <a:sym typeface="Avenir"/>
              </a:rPr>
              <a:t>The sum of independent and identically distributed Bernoulli variables follows binomial distribution</a:t>
            </a:r>
            <a:endParaRPr sz="1600">
              <a:latin typeface="Avenir"/>
              <a:ea typeface="Avenir"/>
              <a:cs typeface="Avenir"/>
              <a:sym typeface="Avenir"/>
            </a:endParaRPr>
          </a:p>
          <a:p>
            <a:pPr marL="457200" lvl="0" indent="-330200" algn="l" rtl="0">
              <a:spcBef>
                <a:spcPts val="2000"/>
              </a:spcBef>
              <a:spcAft>
                <a:spcPts val="2000"/>
              </a:spcAft>
              <a:buSzPts val="1600"/>
              <a:buFont typeface="Avenir"/>
              <a:buChar char="●"/>
            </a:pPr>
            <a:r>
              <a:rPr lang="en-GB" sz="1600">
                <a:latin typeface="Avenir"/>
                <a:ea typeface="Avenir"/>
                <a:cs typeface="Avenir"/>
                <a:sym typeface="Avenir"/>
              </a:rPr>
              <a:t>Poisson distribution can be considered as a limiting case of a binomial distribution</a:t>
            </a:r>
            <a:endParaRPr sz="1600">
              <a:latin typeface="Avenir"/>
              <a:ea typeface="Avenir"/>
              <a:cs typeface="Avenir"/>
              <a:sym typeface="Aveni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4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Probability distributions</a:t>
            </a:r>
            <a:endParaRPr/>
          </a:p>
        </p:txBody>
      </p:sp>
      <p:sp>
        <p:nvSpPr>
          <p:cNvPr id="1044" name="Google Shape;1044;p141"/>
          <p:cNvSpPr/>
          <p:nvPr/>
        </p:nvSpPr>
        <p:spPr>
          <a:xfrm>
            <a:off x="3315275" y="1465175"/>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Probability Distributions</a:t>
            </a:r>
            <a:endParaRPr>
              <a:solidFill>
                <a:srgbClr val="FFFFFF"/>
              </a:solidFill>
              <a:latin typeface="Avenir"/>
              <a:ea typeface="Avenir"/>
              <a:cs typeface="Avenir"/>
              <a:sym typeface="Avenir"/>
            </a:endParaRPr>
          </a:p>
        </p:txBody>
      </p:sp>
      <p:sp>
        <p:nvSpPr>
          <p:cNvPr id="1045" name="Google Shape;1045;p141"/>
          <p:cNvSpPr/>
          <p:nvPr/>
        </p:nvSpPr>
        <p:spPr>
          <a:xfrm>
            <a:off x="1110500" y="26793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Discrete</a:t>
            </a:r>
            <a:endParaRPr>
              <a:solidFill>
                <a:srgbClr val="FFFFFF"/>
              </a:solidFill>
              <a:latin typeface="Avenir"/>
              <a:ea typeface="Avenir"/>
              <a:cs typeface="Avenir"/>
              <a:sym typeface="Avenir"/>
            </a:endParaRPr>
          </a:p>
        </p:txBody>
      </p:sp>
      <p:sp>
        <p:nvSpPr>
          <p:cNvPr id="1046" name="Google Shape;1046;p141"/>
          <p:cNvSpPr/>
          <p:nvPr/>
        </p:nvSpPr>
        <p:spPr>
          <a:xfrm>
            <a:off x="5418650" y="26793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Continuous</a:t>
            </a:r>
            <a:endParaRPr>
              <a:solidFill>
                <a:srgbClr val="FFFFFF"/>
              </a:solidFill>
              <a:latin typeface="Avenir"/>
              <a:ea typeface="Avenir"/>
              <a:cs typeface="Avenir"/>
              <a:sym typeface="Avenir"/>
            </a:endParaRPr>
          </a:p>
        </p:txBody>
      </p:sp>
      <p:sp>
        <p:nvSpPr>
          <p:cNvPr id="1047" name="Google Shape;1047;p141"/>
          <p:cNvSpPr/>
          <p:nvPr/>
        </p:nvSpPr>
        <p:spPr>
          <a:xfrm>
            <a:off x="6661900" y="40519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Normal</a:t>
            </a:r>
            <a:endParaRPr>
              <a:solidFill>
                <a:srgbClr val="FFFFFF"/>
              </a:solidFill>
              <a:latin typeface="Avenir"/>
              <a:ea typeface="Avenir"/>
              <a:cs typeface="Avenir"/>
              <a:sym typeface="Avenir"/>
            </a:endParaRPr>
          </a:p>
        </p:txBody>
      </p:sp>
      <p:sp>
        <p:nvSpPr>
          <p:cNvPr id="1048" name="Google Shape;1048;p141"/>
          <p:cNvSpPr/>
          <p:nvPr/>
        </p:nvSpPr>
        <p:spPr>
          <a:xfrm>
            <a:off x="4520676" y="40519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Uniform</a:t>
            </a:r>
            <a:endParaRPr>
              <a:solidFill>
                <a:srgbClr val="FFFFFF"/>
              </a:solidFill>
              <a:latin typeface="Avenir"/>
              <a:ea typeface="Avenir"/>
              <a:cs typeface="Avenir"/>
              <a:sym typeface="Avenir"/>
            </a:endParaRPr>
          </a:p>
        </p:txBody>
      </p:sp>
      <p:cxnSp>
        <p:nvCxnSpPr>
          <p:cNvPr id="1049" name="Google Shape;1049;p141"/>
          <p:cNvCxnSpPr>
            <a:stCxn id="1044" idx="2"/>
            <a:endCxn id="1045" idx="0"/>
          </p:cNvCxnSpPr>
          <p:nvPr/>
        </p:nvCxnSpPr>
        <p:spPr>
          <a:xfrm rot="5400000">
            <a:off x="2657375" y="1335575"/>
            <a:ext cx="482700" cy="2204700"/>
          </a:xfrm>
          <a:prstGeom prst="bentConnector3">
            <a:avLst>
              <a:gd name="adj1" fmla="val 50003"/>
            </a:avLst>
          </a:prstGeom>
          <a:noFill/>
          <a:ln w="9525" cap="flat" cmpd="sng">
            <a:solidFill>
              <a:srgbClr val="3C78D8"/>
            </a:solidFill>
            <a:prstDash val="solid"/>
            <a:round/>
            <a:headEnd type="none" w="med" len="med"/>
            <a:tailEnd type="triangle" w="med" len="med"/>
          </a:ln>
        </p:spPr>
      </p:cxnSp>
      <p:cxnSp>
        <p:nvCxnSpPr>
          <p:cNvPr id="1050" name="Google Shape;1050;p141"/>
          <p:cNvCxnSpPr>
            <a:stCxn id="1044" idx="2"/>
            <a:endCxn id="1046" idx="0"/>
          </p:cNvCxnSpPr>
          <p:nvPr/>
        </p:nvCxnSpPr>
        <p:spPr>
          <a:xfrm rot="-5400000" flipH="1">
            <a:off x="4811375" y="1386275"/>
            <a:ext cx="482700" cy="2103300"/>
          </a:xfrm>
          <a:prstGeom prst="bentConnector3">
            <a:avLst>
              <a:gd name="adj1" fmla="val 50003"/>
            </a:avLst>
          </a:prstGeom>
          <a:noFill/>
          <a:ln w="9525" cap="flat" cmpd="sng">
            <a:solidFill>
              <a:srgbClr val="3C78D8"/>
            </a:solidFill>
            <a:prstDash val="solid"/>
            <a:round/>
            <a:headEnd type="none" w="med" len="med"/>
            <a:tailEnd type="triangle" w="med" len="med"/>
          </a:ln>
        </p:spPr>
      </p:cxnSp>
      <p:cxnSp>
        <p:nvCxnSpPr>
          <p:cNvPr id="1051" name="Google Shape;1051;p141"/>
          <p:cNvCxnSpPr>
            <a:stCxn id="1046" idx="2"/>
            <a:endCxn id="1047" idx="0"/>
          </p:cNvCxnSpPr>
          <p:nvPr/>
        </p:nvCxnSpPr>
        <p:spPr>
          <a:xfrm rot="-5400000" flipH="1">
            <a:off x="6405500" y="3109650"/>
            <a:ext cx="641100" cy="12432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1052" name="Google Shape;1052;p141"/>
          <p:cNvCxnSpPr>
            <a:stCxn id="1046" idx="2"/>
            <a:endCxn id="1048" idx="0"/>
          </p:cNvCxnSpPr>
          <p:nvPr/>
        </p:nvCxnSpPr>
        <p:spPr>
          <a:xfrm rot="5400000">
            <a:off x="5334950" y="3282300"/>
            <a:ext cx="641100" cy="897900"/>
          </a:xfrm>
          <a:prstGeom prst="bentConnector3">
            <a:avLst>
              <a:gd name="adj1" fmla="val 50008"/>
            </a:avLst>
          </a:prstGeom>
          <a:noFill/>
          <a:ln w="9525" cap="flat" cmpd="sng">
            <a:solidFill>
              <a:srgbClr val="3C78D8"/>
            </a:solidFill>
            <a:prstDash val="solid"/>
            <a:round/>
            <a:headEnd type="none" w="med" len="med"/>
            <a:tailEnd type="triangle" w="med" len="med"/>
          </a:ln>
        </p:spPr>
      </p:cxnSp>
      <p:pic>
        <p:nvPicPr>
          <p:cNvPr id="1053" name="Google Shape;1053;p141"/>
          <p:cNvPicPr preferRelativeResize="0"/>
          <p:nvPr/>
        </p:nvPicPr>
        <p:blipFill rotWithShape="1">
          <a:blip r:embed="rId3">
            <a:alphaModFix/>
          </a:blip>
          <a:srcRect/>
          <a:stretch/>
        </p:blipFill>
        <p:spPr>
          <a:xfrm>
            <a:off x="5281473" y="3230600"/>
            <a:ext cx="259075" cy="2699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4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Continuous probability distribution</a:t>
            </a:r>
            <a:endParaRPr/>
          </a:p>
        </p:txBody>
      </p:sp>
      <p:sp>
        <p:nvSpPr>
          <p:cNvPr id="1059" name="Google Shape;1059;p142"/>
          <p:cNvSpPr txBox="1"/>
          <p:nvPr/>
        </p:nvSpPr>
        <p:spPr>
          <a:xfrm>
            <a:off x="422025" y="1571700"/>
            <a:ext cx="83997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venir"/>
              <a:buChar char="●"/>
            </a:pPr>
            <a:r>
              <a:rPr lang="en-GB" sz="1600">
                <a:latin typeface="Avenir"/>
                <a:ea typeface="Avenir"/>
                <a:cs typeface="Avenir"/>
                <a:sym typeface="Avenir"/>
              </a:rPr>
              <a:t>It is a probability distribution of the continuous random variable</a:t>
            </a:r>
            <a:endParaRPr sz="1600">
              <a:latin typeface="Avenir"/>
              <a:ea typeface="Avenir"/>
              <a:cs typeface="Avenir"/>
              <a:sym typeface="Avenir"/>
            </a:endParaRPr>
          </a:p>
          <a:p>
            <a:pPr marL="457200" lvl="0" indent="-330200" algn="l" rtl="0">
              <a:spcBef>
                <a:spcPts val="3000"/>
              </a:spcBef>
              <a:spcAft>
                <a:spcPts val="0"/>
              </a:spcAft>
              <a:buClr>
                <a:srgbClr val="000000"/>
              </a:buClr>
              <a:buSzPts val="1600"/>
              <a:buFont typeface="Avenir"/>
              <a:buChar char="●"/>
            </a:pPr>
            <a:r>
              <a:rPr lang="en-GB" sz="1600">
                <a:latin typeface="Avenir"/>
                <a:ea typeface="Avenir"/>
                <a:cs typeface="Avenir"/>
                <a:sym typeface="Avenir"/>
              </a:rPr>
              <a:t>The continuous distributions are defined by their probability density function (p.d.f.) denoted as f(x)</a:t>
            </a:r>
            <a:endParaRPr sz="1600">
              <a:latin typeface="Avenir"/>
              <a:ea typeface="Avenir"/>
              <a:cs typeface="Avenir"/>
              <a:sym typeface="Avenir"/>
            </a:endParaRPr>
          </a:p>
          <a:p>
            <a:pPr marL="457200" lvl="0" indent="-330200" algn="l" rtl="0">
              <a:spcBef>
                <a:spcPts val="3000"/>
              </a:spcBef>
              <a:spcAft>
                <a:spcPts val="0"/>
              </a:spcAft>
              <a:buClr>
                <a:srgbClr val="000000"/>
              </a:buClr>
              <a:buSzPts val="1600"/>
              <a:buFont typeface="Avenir"/>
              <a:buChar char="●"/>
            </a:pPr>
            <a:r>
              <a:rPr lang="en-GB" sz="1600">
                <a:latin typeface="Avenir"/>
                <a:ea typeface="Avenir"/>
                <a:cs typeface="Avenir"/>
                <a:sym typeface="Avenir"/>
              </a:rPr>
              <a:t>The probability is given by the area under the pdf on a specified range. Thus, the value of the probability density function is 0 at a particular point</a:t>
            </a:r>
            <a:endParaRPr sz="1600">
              <a:latin typeface="Avenir"/>
              <a:ea typeface="Avenir"/>
              <a:cs typeface="Avenir"/>
              <a:sym typeface="Avenir"/>
            </a:endParaRPr>
          </a:p>
          <a:p>
            <a:pPr marL="457200" lvl="0" indent="-330200" algn="l" rtl="0">
              <a:spcBef>
                <a:spcPts val="3000"/>
              </a:spcBef>
              <a:spcAft>
                <a:spcPts val="3000"/>
              </a:spcAft>
              <a:buClr>
                <a:srgbClr val="000000"/>
              </a:buClr>
              <a:buSzPts val="1600"/>
              <a:buFont typeface="Avenir"/>
              <a:buChar char="●"/>
            </a:pPr>
            <a:r>
              <a:rPr lang="en-GB" sz="1600">
                <a:latin typeface="Avenir"/>
                <a:ea typeface="Avenir"/>
                <a:cs typeface="Avenir"/>
                <a:sym typeface="Avenir"/>
              </a:rPr>
              <a:t>The area under the curve is always equal to 1. Therefore, is considered as a probability distribution</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5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Normal distribution </a:t>
            </a:r>
            <a:endParaRPr/>
          </a:p>
        </p:txBody>
      </p:sp>
      <p:sp>
        <p:nvSpPr>
          <p:cNvPr id="1124" name="Google Shape;1124;p150"/>
          <p:cNvSpPr txBox="1">
            <a:spLocks noGrp="1"/>
          </p:cNvSpPr>
          <p:nvPr>
            <p:ph type="body" idx="2"/>
          </p:nvPr>
        </p:nvSpPr>
        <p:spPr>
          <a:xfrm>
            <a:off x="422025" y="1571700"/>
            <a:ext cx="8399700" cy="6993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t>The probability density function for the normal distribution is,</a:t>
            </a:r>
            <a:endParaRPr/>
          </a:p>
        </p:txBody>
      </p:sp>
      <p:pic>
        <p:nvPicPr>
          <p:cNvPr id="1125" name="Google Shape;1125;p150"/>
          <p:cNvPicPr preferRelativeResize="0"/>
          <p:nvPr/>
        </p:nvPicPr>
        <p:blipFill rotWithShape="1">
          <a:blip r:embed="rId3">
            <a:alphaModFix/>
          </a:blip>
          <a:srcRect l="10361" t="17418" r="22311" b="42493"/>
          <a:stretch/>
        </p:blipFill>
        <p:spPr>
          <a:xfrm>
            <a:off x="1406475" y="2769700"/>
            <a:ext cx="5186695" cy="1336627"/>
          </a:xfrm>
          <a:prstGeom prst="rect">
            <a:avLst/>
          </a:prstGeom>
          <a:noFill/>
          <a:ln>
            <a:noFill/>
          </a:ln>
        </p:spPr>
      </p:pic>
      <p:cxnSp>
        <p:nvCxnSpPr>
          <p:cNvPr id="1126" name="Google Shape;1126;p150"/>
          <p:cNvCxnSpPr/>
          <p:nvPr/>
        </p:nvCxnSpPr>
        <p:spPr>
          <a:xfrm rot="10800000" flipH="1">
            <a:off x="5399050" y="2554950"/>
            <a:ext cx="1120500" cy="498600"/>
          </a:xfrm>
          <a:prstGeom prst="bentConnector3">
            <a:avLst>
              <a:gd name="adj1" fmla="val 0"/>
            </a:avLst>
          </a:prstGeom>
          <a:noFill/>
          <a:ln w="9525" cap="flat" cmpd="sng">
            <a:solidFill>
              <a:srgbClr val="25AAE2"/>
            </a:solidFill>
            <a:prstDash val="solid"/>
            <a:round/>
            <a:headEnd type="triangle" w="med" len="med"/>
            <a:tailEnd type="none" w="med" len="med"/>
          </a:ln>
        </p:spPr>
      </p:cxnSp>
      <p:sp>
        <p:nvSpPr>
          <p:cNvPr id="1127" name="Google Shape;1127;p150"/>
          <p:cNvSpPr txBox="1"/>
          <p:nvPr/>
        </p:nvSpPr>
        <p:spPr>
          <a:xfrm>
            <a:off x="6469125" y="2226175"/>
            <a:ext cx="13446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x and μ take value between -∞ to +∞ </a:t>
            </a:r>
            <a:endParaRPr sz="1200">
              <a:solidFill>
                <a:srgbClr val="25AAE2"/>
              </a:solidFill>
              <a:latin typeface="Avenir"/>
              <a:ea typeface="Avenir"/>
              <a:cs typeface="Avenir"/>
              <a:sym typeface="Avenir"/>
            </a:endParaRPr>
          </a:p>
        </p:txBody>
      </p:sp>
      <p:sp>
        <p:nvSpPr>
          <p:cNvPr id="1128" name="Google Shape;1128;p150"/>
          <p:cNvSpPr txBox="1"/>
          <p:nvPr/>
        </p:nvSpPr>
        <p:spPr>
          <a:xfrm>
            <a:off x="6544175" y="3426275"/>
            <a:ext cx="11205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σ is strictly positive</a:t>
            </a:r>
            <a:endParaRPr sz="1200">
              <a:solidFill>
                <a:srgbClr val="25AAE2"/>
              </a:solidFill>
              <a:latin typeface="Avenir"/>
              <a:ea typeface="Avenir"/>
              <a:cs typeface="Avenir"/>
              <a:sym typeface="Avenir"/>
            </a:endParaRPr>
          </a:p>
        </p:txBody>
      </p:sp>
      <p:cxnSp>
        <p:nvCxnSpPr>
          <p:cNvPr id="1129" name="Google Shape;1129;p150"/>
          <p:cNvCxnSpPr>
            <a:stCxn id="1128" idx="1"/>
          </p:cNvCxnSpPr>
          <p:nvPr/>
        </p:nvCxnSpPr>
        <p:spPr>
          <a:xfrm rot="10800000">
            <a:off x="6079175" y="3260675"/>
            <a:ext cx="465000" cy="479400"/>
          </a:xfrm>
          <a:prstGeom prst="bentConnector2">
            <a:avLst/>
          </a:prstGeom>
          <a:noFill/>
          <a:ln w="9525" cap="flat" cmpd="sng">
            <a:solidFill>
              <a:srgbClr val="25AAE2"/>
            </a:solidFill>
            <a:prstDash val="solid"/>
            <a:round/>
            <a:headEnd type="none" w="med" len="med"/>
            <a:tailEnd type="triangle" w="med" len="med"/>
          </a:ln>
        </p:spPr>
      </p:cxnSp>
      <p:sp>
        <p:nvSpPr>
          <p:cNvPr id="1130" name="Google Shape;1130;p150"/>
          <p:cNvSpPr txBox="1">
            <a:spLocks noGrp="1"/>
          </p:cNvSpPr>
          <p:nvPr>
            <p:ph type="subTitle" idx="1"/>
          </p:nvPr>
        </p:nvSpPr>
        <p:spPr>
          <a:xfrm>
            <a:off x="422925" y="4247100"/>
            <a:ext cx="8397900" cy="773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2500"/>
              </a:spcAft>
              <a:buNone/>
            </a:pPr>
            <a:r>
              <a:rPr lang="en-GB" sz="1600">
                <a:solidFill>
                  <a:srgbClr val="222222"/>
                </a:solidFill>
                <a:highlight>
                  <a:schemeClr val="lt1"/>
                </a:highlight>
              </a:rPr>
              <a:t>It is said that X ~ N(𝛍, σ</a:t>
            </a:r>
            <a:r>
              <a:rPr lang="en-GB" sz="1600" baseline="30000">
                <a:solidFill>
                  <a:srgbClr val="222222"/>
                </a:solidFill>
                <a:highlight>
                  <a:schemeClr val="lt1"/>
                </a:highlight>
              </a:rPr>
              <a:t>2</a:t>
            </a:r>
            <a:r>
              <a:rPr lang="en-GB" sz="1600">
                <a:solidFill>
                  <a:srgbClr val="222222"/>
                </a:solidFill>
                <a:highlight>
                  <a:schemeClr val="lt1"/>
                </a:highlight>
              </a:rPr>
              <a:t>), i.e the variable X follows the normal distribution with parameter 𝛍 and σ</a:t>
            </a:r>
            <a:r>
              <a:rPr lang="en-GB" sz="1600" baseline="30000">
                <a:solidFill>
                  <a:srgbClr val="222222"/>
                </a:solidFill>
                <a:highlight>
                  <a:schemeClr val="lt1"/>
                </a:highlight>
              </a:rPr>
              <a:t>2</a:t>
            </a:r>
            <a:endParaRPr>
              <a:solidFill>
                <a:srgbClr val="222222"/>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Random variable</a:t>
            </a:r>
            <a:endParaRPr/>
          </a:p>
        </p:txBody>
      </p:sp>
      <p:sp>
        <p:nvSpPr>
          <p:cNvPr id="554" name="Google Shape;554;p76"/>
          <p:cNvSpPr txBox="1">
            <a:spLocks noGrp="1"/>
          </p:cNvSpPr>
          <p:nvPr>
            <p:ph type="body" idx="2"/>
          </p:nvPr>
        </p:nvSpPr>
        <p:spPr>
          <a:xfrm>
            <a:off x="422025" y="1571700"/>
            <a:ext cx="83979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a:solidFill>
                  <a:schemeClr val="dk1"/>
                </a:solidFill>
              </a:rPr>
              <a:t>The action of rolling a die is called a </a:t>
            </a:r>
            <a:r>
              <a:rPr lang="en-GB">
                <a:solidFill>
                  <a:srgbClr val="25AAE2"/>
                </a:solidFill>
              </a:rPr>
              <a:t>random experiment</a:t>
            </a:r>
            <a:endParaRPr>
              <a:solidFill>
                <a:srgbClr val="25AAE2"/>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The set of possible outcomes of an experiment is called the </a:t>
            </a:r>
            <a:r>
              <a:rPr lang="en-GB">
                <a:solidFill>
                  <a:srgbClr val="25AAE2"/>
                </a:solidFill>
              </a:rPr>
              <a:t>Sample Space</a:t>
            </a:r>
            <a:r>
              <a:rPr lang="en-GB">
                <a:solidFill>
                  <a:schemeClr val="dk1"/>
                </a:solidFill>
              </a:rPr>
              <a:t> and it is denoted by Ω </a:t>
            </a:r>
            <a:endParaRPr>
              <a:solidFill>
                <a:schemeClr val="dk1"/>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Possible outcomes for this experiment are: 1, 2, 3, 4, 5, and 6</a:t>
            </a:r>
            <a:endParaRPr>
              <a:solidFill>
                <a:schemeClr val="dk1"/>
              </a:solidFill>
            </a:endParaRPr>
          </a:p>
          <a:p>
            <a:pPr marL="457200" lvl="0" indent="-330200" algn="l" rtl="0">
              <a:lnSpc>
                <a:spcPct val="100000"/>
              </a:lnSpc>
              <a:spcBef>
                <a:spcPts val="4000"/>
              </a:spcBef>
              <a:spcAft>
                <a:spcPts val="0"/>
              </a:spcAft>
              <a:buClr>
                <a:schemeClr val="dk1"/>
              </a:buClr>
              <a:buSzPts val="1600"/>
              <a:buChar char="●"/>
            </a:pPr>
            <a:r>
              <a:rPr lang="en-GB">
                <a:solidFill>
                  <a:schemeClr val="dk1"/>
                </a:solidFill>
              </a:rPr>
              <a:t>A </a:t>
            </a:r>
            <a:r>
              <a:rPr lang="en-GB">
                <a:solidFill>
                  <a:srgbClr val="25AAE2"/>
                </a:solidFill>
              </a:rPr>
              <a:t>Random Variable</a:t>
            </a:r>
            <a:r>
              <a:rPr lang="en-GB">
                <a:solidFill>
                  <a:schemeClr val="dk1"/>
                </a:solidFill>
              </a:rPr>
              <a:t> is a function defined from the sample space to real numbers</a:t>
            </a:r>
            <a:endParaRPr sz="1800"/>
          </a:p>
          <a:p>
            <a:pPr marL="0" lvl="0" indent="0" algn="l" rtl="0">
              <a:lnSpc>
                <a:spcPct val="100000"/>
              </a:lnSpc>
              <a:spcBef>
                <a:spcPts val="4000"/>
              </a:spcBef>
              <a:spcAft>
                <a:spcPts val="0"/>
              </a:spcAft>
              <a:buNone/>
            </a:pPr>
            <a:endParaRPr/>
          </a:p>
          <a:p>
            <a:pPr marL="0" lvl="0" indent="0" algn="l" rtl="0">
              <a:lnSpc>
                <a:spcPct val="100000"/>
              </a:lnSpc>
              <a:spcBef>
                <a:spcPts val="4000"/>
              </a:spcBef>
              <a:spcAft>
                <a:spcPts val="4000"/>
              </a:spcAft>
              <a:buNone/>
            </a:pPr>
            <a:endParaRPr/>
          </a:p>
        </p:txBody>
      </p:sp>
    </p:spTree>
    <p:extLst>
      <p:ext uri="{BB962C8B-B14F-4D97-AF65-F5344CB8AC3E}">
        <p14:creationId xmlns:p14="http://schemas.microsoft.com/office/powerpoint/2010/main" val="32035145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Normal distribution</a:t>
            </a:r>
            <a:endParaRPr/>
          </a:p>
        </p:txBody>
      </p:sp>
      <p:sp>
        <p:nvSpPr>
          <p:cNvPr id="1136" name="Google Shape;1136;p151"/>
          <p:cNvSpPr txBox="1"/>
          <p:nvPr/>
        </p:nvSpPr>
        <p:spPr>
          <a:xfrm>
            <a:off x="422025" y="1571700"/>
            <a:ext cx="8399700" cy="40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GB" sz="1600">
                <a:latin typeface="Avenir"/>
                <a:ea typeface="Avenir"/>
                <a:cs typeface="Avenir"/>
                <a:sym typeface="Avenir"/>
              </a:rPr>
              <a:t>The mean and the variance of the distribution is given as: </a:t>
            </a:r>
            <a:endParaRPr sz="1600">
              <a:latin typeface="Avenir"/>
              <a:ea typeface="Avenir"/>
              <a:cs typeface="Avenir"/>
              <a:sym typeface="Avenir"/>
            </a:endParaRPr>
          </a:p>
        </p:txBody>
      </p:sp>
      <p:cxnSp>
        <p:nvCxnSpPr>
          <p:cNvPr id="1137" name="Google Shape;1137;p151"/>
          <p:cNvCxnSpPr/>
          <p:nvPr/>
        </p:nvCxnSpPr>
        <p:spPr>
          <a:xfrm>
            <a:off x="4276800" y="2390400"/>
            <a:ext cx="3600" cy="1857600"/>
          </a:xfrm>
          <a:prstGeom prst="straightConnector1">
            <a:avLst/>
          </a:prstGeom>
          <a:noFill/>
          <a:ln w="9525" cap="flat" cmpd="sng">
            <a:solidFill>
              <a:srgbClr val="595959"/>
            </a:solidFill>
            <a:prstDash val="solid"/>
            <a:round/>
            <a:headEnd type="none" w="med" len="med"/>
            <a:tailEnd type="none" w="med" len="med"/>
          </a:ln>
        </p:spPr>
      </p:cxnSp>
      <p:pic>
        <p:nvPicPr>
          <p:cNvPr id="1138" name="Google Shape;1138;p151"/>
          <p:cNvPicPr preferRelativeResize="0"/>
          <p:nvPr/>
        </p:nvPicPr>
        <p:blipFill>
          <a:blip r:embed="rId3">
            <a:alphaModFix/>
          </a:blip>
          <a:stretch>
            <a:fillRect/>
          </a:stretch>
        </p:blipFill>
        <p:spPr>
          <a:xfrm>
            <a:off x="455113" y="2534275"/>
            <a:ext cx="3634725" cy="1283640"/>
          </a:xfrm>
          <a:prstGeom prst="rect">
            <a:avLst/>
          </a:prstGeom>
          <a:noFill/>
          <a:ln>
            <a:noFill/>
          </a:ln>
        </p:spPr>
      </p:pic>
      <p:pic>
        <p:nvPicPr>
          <p:cNvPr id="1139" name="Google Shape;1139;p151" descr="V(X) = E(X) - [E(X)]^2" title="MathEquation,#000000"/>
          <p:cNvPicPr preferRelativeResize="0"/>
          <p:nvPr/>
        </p:nvPicPr>
        <p:blipFill>
          <a:blip r:embed="rId4">
            <a:alphaModFix/>
          </a:blip>
          <a:stretch>
            <a:fillRect/>
          </a:stretch>
        </p:blipFill>
        <p:spPr>
          <a:xfrm>
            <a:off x="4679963" y="2617913"/>
            <a:ext cx="3037236" cy="356875"/>
          </a:xfrm>
          <a:prstGeom prst="rect">
            <a:avLst/>
          </a:prstGeom>
          <a:noFill/>
          <a:ln>
            <a:noFill/>
          </a:ln>
        </p:spPr>
      </p:pic>
      <p:pic>
        <p:nvPicPr>
          <p:cNvPr id="1140" name="Google Shape;1140;p151" descr=" = \sigma^2" title="MathEquation,#000000"/>
          <p:cNvPicPr preferRelativeResize="0"/>
          <p:nvPr/>
        </p:nvPicPr>
        <p:blipFill>
          <a:blip r:embed="rId5">
            <a:alphaModFix/>
          </a:blip>
          <a:stretch>
            <a:fillRect/>
          </a:stretch>
        </p:blipFill>
        <p:spPr>
          <a:xfrm>
            <a:off x="5455750" y="3284650"/>
            <a:ext cx="726380" cy="356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5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Normal distribution </a:t>
            </a:r>
            <a:endParaRPr/>
          </a:p>
        </p:txBody>
      </p:sp>
      <p:sp>
        <p:nvSpPr>
          <p:cNvPr id="1146" name="Google Shape;1146;p152"/>
          <p:cNvSpPr txBox="1"/>
          <p:nvPr/>
        </p:nvSpPr>
        <p:spPr>
          <a:xfrm>
            <a:off x="422025" y="1571700"/>
            <a:ext cx="8399700" cy="3346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222222"/>
              </a:buClr>
              <a:buSzPts val="1600"/>
              <a:buFont typeface="Avenir"/>
              <a:buChar char="●"/>
            </a:pPr>
            <a:r>
              <a:rPr lang="en-GB" sz="1600">
                <a:solidFill>
                  <a:srgbClr val="222222"/>
                </a:solidFill>
                <a:highlight>
                  <a:schemeClr val="lt1"/>
                </a:highlight>
                <a:latin typeface="Avenir"/>
                <a:ea typeface="Avenir"/>
                <a:cs typeface="Avenir"/>
                <a:sym typeface="Avenir"/>
              </a:rPr>
              <a:t>Also called as the </a:t>
            </a:r>
            <a:r>
              <a:rPr lang="en-GB" sz="1600">
                <a:solidFill>
                  <a:srgbClr val="25AAE2"/>
                </a:solidFill>
                <a:highlight>
                  <a:schemeClr val="lt1"/>
                </a:highlight>
                <a:latin typeface="Avenir"/>
                <a:ea typeface="Avenir"/>
                <a:cs typeface="Avenir"/>
                <a:sym typeface="Avenir"/>
              </a:rPr>
              <a:t>Gaussian distribution</a:t>
            </a:r>
            <a:endParaRPr sz="1600">
              <a:solidFill>
                <a:srgbClr val="222222"/>
              </a:solidFill>
              <a:highlight>
                <a:schemeClr val="lt1"/>
              </a:highlight>
              <a:latin typeface="Avenir"/>
              <a:ea typeface="Avenir"/>
              <a:cs typeface="Avenir"/>
              <a:sym typeface="Avenir"/>
            </a:endParaRPr>
          </a:p>
          <a:p>
            <a:pPr marL="457200" lvl="0" indent="-330200" algn="l" rtl="0">
              <a:spcBef>
                <a:spcPts val="2500"/>
              </a:spcBef>
              <a:spcAft>
                <a:spcPts val="0"/>
              </a:spcAft>
              <a:buClr>
                <a:srgbClr val="222222"/>
              </a:buClr>
              <a:buSzPts val="1600"/>
              <a:buFont typeface="Avenir"/>
              <a:buChar char="●"/>
            </a:pPr>
            <a:r>
              <a:rPr lang="en-GB" sz="1600">
                <a:solidFill>
                  <a:srgbClr val="222222"/>
                </a:solidFill>
                <a:highlight>
                  <a:schemeClr val="lt1"/>
                </a:highlight>
                <a:latin typeface="Avenir"/>
                <a:ea typeface="Avenir"/>
                <a:cs typeface="Avenir"/>
                <a:sym typeface="Avenir"/>
              </a:rPr>
              <a:t>The frequent observations are found in the middle of the distribution, and further decrease away towards the tails</a:t>
            </a:r>
            <a:endParaRPr sz="1600">
              <a:latin typeface="Avenir"/>
              <a:ea typeface="Avenir"/>
              <a:cs typeface="Avenir"/>
              <a:sym typeface="Avenir"/>
            </a:endParaRPr>
          </a:p>
          <a:p>
            <a:pPr marL="457200" lvl="0" indent="-330200" algn="l" rtl="0">
              <a:lnSpc>
                <a:spcPct val="115000"/>
              </a:lnSpc>
              <a:spcBef>
                <a:spcPts val="2500"/>
              </a:spcBef>
              <a:spcAft>
                <a:spcPts val="0"/>
              </a:spcAft>
              <a:buClr>
                <a:srgbClr val="000000"/>
              </a:buClr>
              <a:buSzPts val="1600"/>
              <a:buFont typeface="Avenir"/>
              <a:buChar char="●"/>
            </a:pPr>
            <a:r>
              <a:rPr lang="en-GB" sz="1600">
                <a:latin typeface="Avenir"/>
                <a:ea typeface="Avenir"/>
                <a:cs typeface="Avenir"/>
                <a:sym typeface="Avenir"/>
              </a:rPr>
              <a:t>A normal distribution has a bell-shaped density curve described by its mean and standard deviation</a:t>
            </a:r>
            <a:endParaRPr sz="1600">
              <a:latin typeface="Avenir"/>
              <a:ea typeface="Avenir"/>
              <a:cs typeface="Avenir"/>
              <a:sym typeface="Avenir"/>
            </a:endParaRPr>
          </a:p>
          <a:p>
            <a:pPr marL="457200" lvl="0" indent="-330200" algn="l" rtl="0">
              <a:lnSpc>
                <a:spcPct val="115000"/>
              </a:lnSpc>
              <a:spcBef>
                <a:spcPts val="1000"/>
              </a:spcBef>
              <a:spcAft>
                <a:spcPts val="0"/>
              </a:spcAft>
              <a:buClr>
                <a:srgbClr val="000000"/>
              </a:buClr>
              <a:buSzPts val="1600"/>
              <a:buFont typeface="Avenir"/>
              <a:buChar char="●"/>
            </a:pPr>
            <a:r>
              <a:rPr lang="en-GB" sz="1600">
                <a:latin typeface="Avenir"/>
                <a:ea typeface="Avenir"/>
                <a:cs typeface="Avenir"/>
                <a:sym typeface="Avenir"/>
              </a:rPr>
              <a:t>For normally distributed data, </a:t>
            </a:r>
            <a:endParaRPr sz="1600">
              <a:latin typeface="Avenir"/>
              <a:ea typeface="Avenir"/>
              <a:cs typeface="Avenir"/>
              <a:sym typeface="Avenir"/>
            </a:endParaRPr>
          </a:p>
          <a:p>
            <a:pPr marL="914400" lvl="1" indent="-330200" algn="l" rtl="0">
              <a:lnSpc>
                <a:spcPct val="115000"/>
              </a:lnSpc>
              <a:spcBef>
                <a:spcPts val="1000"/>
              </a:spcBef>
              <a:spcAft>
                <a:spcPts val="0"/>
              </a:spcAft>
              <a:buClr>
                <a:srgbClr val="000000"/>
              </a:buClr>
              <a:buSzPts val="1600"/>
              <a:buFont typeface="Avenir"/>
              <a:buChar char="○"/>
            </a:pPr>
            <a:r>
              <a:rPr lang="en-GB" sz="1600">
                <a:latin typeface="Avenir"/>
                <a:ea typeface="Avenir"/>
                <a:cs typeface="Avenir"/>
                <a:sym typeface="Avenir"/>
              </a:rPr>
              <a:t>Mean = Mode = Median</a:t>
            </a:r>
            <a:endParaRPr sz="1600">
              <a:latin typeface="Avenir"/>
              <a:ea typeface="Avenir"/>
              <a:cs typeface="Avenir"/>
              <a:sym typeface="Avenir"/>
            </a:endParaRPr>
          </a:p>
          <a:p>
            <a:pPr marL="914400" lvl="1" indent="-330200" algn="l" rtl="0">
              <a:lnSpc>
                <a:spcPct val="115000"/>
              </a:lnSpc>
              <a:spcBef>
                <a:spcPts val="1000"/>
              </a:spcBef>
              <a:spcAft>
                <a:spcPts val="1000"/>
              </a:spcAft>
              <a:buClr>
                <a:srgbClr val="000000"/>
              </a:buClr>
              <a:buSzPts val="1600"/>
              <a:buFont typeface="Avenir"/>
              <a:buChar char="○"/>
            </a:pPr>
            <a:r>
              <a:rPr lang="en-GB" sz="1600">
                <a:latin typeface="Avenir"/>
                <a:ea typeface="Avenir"/>
                <a:cs typeface="Avenir"/>
                <a:sym typeface="Avenir"/>
              </a:rPr>
              <a:t>Symmetric about the center</a:t>
            </a:r>
            <a:endParaRPr sz="1600">
              <a:latin typeface="Avenir"/>
              <a:ea typeface="Avenir"/>
              <a:cs typeface="Avenir"/>
              <a:sym typeface="Avenir"/>
            </a:endParaRPr>
          </a:p>
        </p:txBody>
      </p:sp>
      <p:pic>
        <p:nvPicPr>
          <p:cNvPr id="1147" name="Google Shape;1147;p152"/>
          <p:cNvPicPr preferRelativeResize="0"/>
          <p:nvPr/>
        </p:nvPicPr>
        <p:blipFill>
          <a:blip r:embed="rId3">
            <a:alphaModFix/>
          </a:blip>
          <a:stretch>
            <a:fillRect/>
          </a:stretch>
        </p:blipFill>
        <p:spPr>
          <a:xfrm>
            <a:off x="5804625" y="3521100"/>
            <a:ext cx="2511725" cy="1574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5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Characteristics of normal distribution</a:t>
            </a:r>
            <a:endParaRPr/>
          </a:p>
        </p:txBody>
      </p:sp>
      <p:sp>
        <p:nvSpPr>
          <p:cNvPr id="1153" name="Google Shape;1153;p153"/>
          <p:cNvSpPr txBox="1">
            <a:spLocks noGrp="1"/>
          </p:cNvSpPr>
          <p:nvPr>
            <p:ph type="body" idx="2"/>
          </p:nvPr>
        </p:nvSpPr>
        <p:spPr>
          <a:xfrm>
            <a:off x="422025" y="1571700"/>
            <a:ext cx="8603400" cy="3183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chemeClr val="dk1"/>
                </a:solidFill>
              </a:rPr>
              <a:t>The distribution is symmetric about the mean</a:t>
            </a:r>
            <a:endParaRPr>
              <a:solidFill>
                <a:schemeClr val="dk1"/>
              </a:solidFill>
            </a:endParaRPr>
          </a:p>
          <a:p>
            <a:pPr marL="457200" lvl="0" indent="-317500" algn="l" rtl="0">
              <a:lnSpc>
                <a:spcPct val="100000"/>
              </a:lnSpc>
              <a:spcBef>
                <a:spcPts val="3000"/>
              </a:spcBef>
              <a:spcAft>
                <a:spcPts val="0"/>
              </a:spcAft>
              <a:buClr>
                <a:schemeClr val="dk1"/>
              </a:buClr>
              <a:buSzPts val="1400"/>
              <a:buFont typeface="Arial"/>
              <a:buChar char="●"/>
            </a:pPr>
            <a:r>
              <a:rPr lang="en-GB">
                <a:solidFill>
                  <a:schemeClr val="dk1"/>
                </a:solidFill>
              </a:rPr>
              <a:t>For </a:t>
            </a:r>
            <a:r>
              <a:rPr lang="en-GB">
                <a:solidFill>
                  <a:srgbClr val="222222"/>
                </a:solidFill>
                <a:highlight>
                  <a:schemeClr val="lt1"/>
                </a:highlight>
              </a:rPr>
              <a:t>X ~ N(𝛍, σ</a:t>
            </a:r>
            <a:r>
              <a:rPr lang="en-GB" baseline="30000">
                <a:solidFill>
                  <a:srgbClr val="222222"/>
                </a:solidFill>
                <a:highlight>
                  <a:schemeClr val="lt1"/>
                </a:highlight>
              </a:rPr>
              <a:t>2</a:t>
            </a:r>
            <a:r>
              <a:rPr lang="en-GB">
                <a:solidFill>
                  <a:srgbClr val="222222"/>
                </a:solidFill>
                <a:highlight>
                  <a:schemeClr val="lt1"/>
                </a:highlight>
              </a:rPr>
              <a:t>), </a:t>
            </a:r>
            <a:r>
              <a:rPr lang="en-GB">
                <a:solidFill>
                  <a:schemeClr val="dk1"/>
                </a:solidFill>
              </a:rPr>
              <a:t>P( X &gt; a) = P ( X &lt; -a) due to symmetricity</a:t>
            </a:r>
            <a:endParaRPr>
              <a:solidFill>
                <a:schemeClr val="dk1"/>
              </a:solidFill>
            </a:endParaRPr>
          </a:p>
          <a:p>
            <a:pPr marL="457200" lvl="0" indent="-330200" algn="l" rtl="0">
              <a:lnSpc>
                <a:spcPct val="100000"/>
              </a:lnSpc>
              <a:spcBef>
                <a:spcPts val="3000"/>
              </a:spcBef>
              <a:spcAft>
                <a:spcPts val="0"/>
              </a:spcAft>
              <a:buClr>
                <a:schemeClr val="dk1"/>
              </a:buClr>
              <a:buSzPts val="1600"/>
              <a:buFont typeface="Avenir"/>
              <a:buChar char="●"/>
            </a:pPr>
            <a:r>
              <a:rPr lang="en-GB">
                <a:solidFill>
                  <a:schemeClr val="dk1"/>
                </a:solidFill>
              </a:rPr>
              <a:t>The standard normal distribution has mean 0 and variance 1</a:t>
            </a:r>
            <a:endParaRPr>
              <a:solidFill>
                <a:schemeClr val="dk1"/>
              </a:solidFill>
            </a:endParaRPr>
          </a:p>
          <a:p>
            <a:pPr marL="457200" lvl="0" indent="-317500" algn="l" rtl="0">
              <a:lnSpc>
                <a:spcPct val="100000"/>
              </a:lnSpc>
              <a:spcBef>
                <a:spcPts val="3000"/>
              </a:spcBef>
              <a:spcAft>
                <a:spcPts val="0"/>
              </a:spcAft>
              <a:buClr>
                <a:schemeClr val="dk1"/>
              </a:buClr>
              <a:buSzPts val="1400"/>
              <a:buFont typeface="Arial"/>
              <a:buChar char="●"/>
            </a:pPr>
            <a:r>
              <a:rPr lang="en-GB">
                <a:solidFill>
                  <a:schemeClr val="dk1"/>
                </a:solidFill>
              </a:rPr>
              <a:t>For </a:t>
            </a:r>
            <a:r>
              <a:rPr lang="en-GB">
                <a:solidFill>
                  <a:srgbClr val="222222"/>
                </a:solidFill>
                <a:highlight>
                  <a:schemeClr val="lt1"/>
                </a:highlight>
              </a:rPr>
              <a:t>X ~ N(𝛍, σ</a:t>
            </a:r>
            <a:r>
              <a:rPr lang="en-GB" baseline="30000">
                <a:solidFill>
                  <a:srgbClr val="222222"/>
                </a:solidFill>
                <a:highlight>
                  <a:schemeClr val="lt1"/>
                </a:highlight>
              </a:rPr>
              <a:t>2</a:t>
            </a:r>
            <a:r>
              <a:rPr lang="en-GB">
                <a:solidFill>
                  <a:srgbClr val="222222"/>
                </a:solidFill>
                <a:highlight>
                  <a:schemeClr val="lt1"/>
                </a:highlight>
              </a:rPr>
              <a:t>), if Z = (x - 𝛍)/σ then Z ~ N(0, 1) that is the standard normal distribution</a:t>
            </a:r>
            <a:endParaRPr>
              <a:solidFill>
                <a:schemeClr val="dk1"/>
              </a:solidFill>
            </a:endParaRPr>
          </a:p>
          <a:p>
            <a:pPr marL="0" lvl="0" indent="0" algn="l" rtl="0">
              <a:lnSpc>
                <a:spcPct val="100000"/>
              </a:lnSpc>
              <a:spcBef>
                <a:spcPts val="3000"/>
              </a:spcBef>
              <a:spcAft>
                <a:spcPts val="3000"/>
              </a:spcAft>
              <a:buNone/>
            </a:pPr>
            <a:r>
              <a:rPr lang="en-GB">
                <a:solidFill>
                  <a:srgbClr val="222222"/>
                </a:solidFill>
                <a:highlight>
                  <a:schemeClr val="lt1"/>
                </a:highlight>
              </a:rPr>
              <a:t> </a:t>
            </a:r>
            <a:endParaRPr>
              <a:solidFill>
                <a:srgbClr val="222222"/>
              </a:solidFill>
              <a:highlight>
                <a:schemeClr val="lt1"/>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5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normal distribution spread</a:t>
            </a:r>
            <a:endParaRPr/>
          </a:p>
        </p:txBody>
      </p:sp>
      <p:pic>
        <p:nvPicPr>
          <p:cNvPr id="1159" name="Google Shape;1159;p154"/>
          <p:cNvPicPr preferRelativeResize="0"/>
          <p:nvPr/>
        </p:nvPicPr>
        <p:blipFill>
          <a:blip r:embed="rId3">
            <a:alphaModFix/>
          </a:blip>
          <a:stretch>
            <a:fillRect/>
          </a:stretch>
        </p:blipFill>
        <p:spPr>
          <a:xfrm>
            <a:off x="721019" y="1571700"/>
            <a:ext cx="7701955" cy="3419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5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Normal distribution</a:t>
            </a:r>
            <a:endParaRPr/>
          </a:p>
        </p:txBody>
      </p:sp>
      <p:sp>
        <p:nvSpPr>
          <p:cNvPr id="1165" name="Google Shape;1165;p155"/>
          <p:cNvSpPr txBox="1"/>
          <p:nvPr/>
        </p:nvSpPr>
        <p:spPr>
          <a:xfrm>
            <a:off x="422025" y="1571700"/>
            <a:ext cx="83997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GB" sz="1600">
                <a:solidFill>
                  <a:schemeClr val="dk1"/>
                </a:solidFill>
                <a:highlight>
                  <a:schemeClr val="lt1"/>
                </a:highlight>
                <a:latin typeface="Avenir"/>
                <a:ea typeface="Avenir"/>
                <a:cs typeface="Avenir"/>
                <a:sym typeface="Avenir"/>
              </a:rPr>
              <a:t>IQ of the human popul</a:t>
            </a:r>
            <a:r>
              <a:rPr lang="en-GB" sz="1600">
                <a:highlight>
                  <a:schemeClr val="lt1"/>
                </a:highlight>
                <a:latin typeface="Avenir"/>
                <a:ea typeface="Avenir"/>
                <a:cs typeface="Avenir"/>
                <a:sym typeface="Avenir"/>
              </a:rPr>
              <a:t>ation is the example of normal distribution</a:t>
            </a:r>
            <a:endParaRPr sz="1600">
              <a:highlight>
                <a:schemeClr val="lt1"/>
              </a:highlight>
              <a:latin typeface="Avenir"/>
              <a:ea typeface="Avenir"/>
              <a:cs typeface="Avenir"/>
              <a:sym typeface="Avenir"/>
            </a:endParaRPr>
          </a:p>
          <a:p>
            <a:pPr marL="457200" lvl="0" indent="-330200" algn="l" rtl="0">
              <a:spcBef>
                <a:spcPts val="3000"/>
              </a:spcBef>
              <a:spcAft>
                <a:spcPts val="0"/>
              </a:spcAft>
              <a:buClr>
                <a:schemeClr val="dk1"/>
              </a:buClr>
              <a:buSzPts val="1600"/>
              <a:buFont typeface="Avenir"/>
              <a:buChar char="●"/>
            </a:pPr>
            <a:r>
              <a:rPr lang="en-GB" sz="1600">
                <a:solidFill>
                  <a:schemeClr val="dk1"/>
                </a:solidFill>
                <a:highlight>
                  <a:schemeClr val="lt1"/>
                </a:highlight>
                <a:latin typeface="Avenir"/>
                <a:ea typeface="Avenir"/>
                <a:cs typeface="Avenir"/>
                <a:sym typeface="Avenir"/>
              </a:rPr>
              <a:t>Most of the people in the specific population have average IQ</a:t>
            </a:r>
            <a:endParaRPr sz="1600">
              <a:solidFill>
                <a:schemeClr val="dk1"/>
              </a:solidFill>
              <a:highlight>
                <a:schemeClr val="lt1"/>
              </a:highlight>
              <a:latin typeface="Avenir"/>
              <a:ea typeface="Avenir"/>
              <a:cs typeface="Avenir"/>
              <a:sym typeface="Avenir"/>
            </a:endParaRPr>
          </a:p>
          <a:p>
            <a:pPr marL="457200" lvl="0" indent="-330200" algn="l" rtl="0">
              <a:spcBef>
                <a:spcPts val="3000"/>
              </a:spcBef>
              <a:spcAft>
                <a:spcPts val="3000"/>
              </a:spcAft>
              <a:buClr>
                <a:schemeClr val="dk1"/>
              </a:buClr>
              <a:buSzPts val="1600"/>
              <a:buFont typeface="Avenir"/>
              <a:buChar char="●"/>
            </a:pPr>
            <a:r>
              <a:rPr lang="en-GB" sz="1600">
                <a:solidFill>
                  <a:schemeClr val="dk1"/>
                </a:solidFill>
                <a:highlight>
                  <a:schemeClr val="lt1"/>
                </a:highlight>
                <a:latin typeface="Avenir"/>
                <a:ea typeface="Avenir"/>
                <a:cs typeface="Avenir"/>
                <a:sym typeface="Avenir"/>
              </a:rPr>
              <a:t>The number of people with higher IQ and lower IQ than the average IQ is almost equal, and a very less number of people have extremely less IQ or extremely high IQ</a:t>
            </a:r>
            <a:endParaRPr sz="1600">
              <a:solidFill>
                <a:schemeClr val="dk1"/>
              </a:solidFill>
              <a:latin typeface="Avenir"/>
              <a:ea typeface="Avenir"/>
              <a:cs typeface="Avenir"/>
              <a:sym typeface="Aveni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56"/>
          <p:cNvSpPr txBox="1">
            <a:spLocks noGrp="1"/>
          </p:cNvSpPr>
          <p:nvPr>
            <p:ph type="title"/>
          </p:nvPr>
        </p:nvSpPr>
        <p:spPr>
          <a:xfrm>
            <a:off x="422025" y="296750"/>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Different shapes of normal distribution</a:t>
            </a:r>
            <a:endParaRPr/>
          </a:p>
          <a:p>
            <a:pPr marL="0" lvl="0" indent="0" algn="l" rtl="0">
              <a:spcBef>
                <a:spcPts val="0"/>
              </a:spcBef>
              <a:spcAft>
                <a:spcPts val="0"/>
              </a:spcAft>
              <a:buNone/>
            </a:pPr>
            <a:endParaRPr/>
          </a:p>
        </p:txBody>
      </p:sp>
      <p:sp>
        <p:nvSpPr>
          <p:cNvPr id="1171" name="Google Shape;1171;p156"/>
          <p:cNvSpPr txBox="1">
            <a:spLocks noGrp="1"/>
          </p:cNvSpPr>
          <p:nvPr>
            <p:ph type="body" idx="1"/>
          </p:nvPr>
        </p:nvSpPr>
        <p:spPr>
          <a:xfrm>
            <a:off x="4934975" y="1571700"/>
            <a:ext cx="3999900" cy="68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distributions with same mean but different standard deviations: </a:t>
            </a:r>
            <a:endParaRPr/>
          </a:p>
        </p:txBody>
      </p:sp>
      <p:sp>
        <p:nvSpPr>
          <p:cNvPr id="1172" name="Google Shape;1172;p156"/>
          <p:cNvSpPr txBox="1">
            <a:spLocks noGrp="1"/>
          </p:cNvSpPr>
          <p:nvPr>
            <p:ph type="body" idx="3"/>
          </p:nvPr>
        </p:nvSpPr>
        <p:spPr>
          <a:xfrm>
            <a:off x="422025" y="1571700"/>
            <a:ext cx="3999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Normal distributions with same standard deviation but different means:</a:t>
            </a:r>
            <a:endParaRPr>
              <a:solidFill>
                <a:schemeClr val="dk1"/>
              </a:solidFill>
            </a:endParaRPr>
          </a:p>
          <a:p>
            <a:pPr marL="0" lvl="0" indent="0" algn="l" rtl="0">
              <a:spcBef>
                <a:spcPts val="1600"/>
              </a:spcBef>
              <a:spcAft>
                <a:spcPts val="0"/>
              </a:spcAft>
              <a:buClr>
                <a:schemeClr val="dk1"/>
              </a:buClr>
              <a:buSzPts val="1100"/>
              <a:buFont typeface="Arial"/>
              <a:buNone/>
            </a:pPr>
            <a:endParaRPr>
              <a:solidFill>
                <a:schemeClr val="dk1"/>
              </a:solidFill>
            </a:endParaRPr>
          </a:p>
          <a:p>
            <a:pPr marL="0" lvl="0" indent="0" algn="l" rtl="0">
              <a:spcBef>
                <a:spcPts val="1600"/>
              </a:spcBef>
              <a:spcAft>
                <a:spcPts val="1600"/>
              </a:spcAft>
              <a:buNone/>
            </a:pPr>
            <a:endParaRPr/>
          </a:p>
        </p:txBody>
      </p:sp>
      <p:pic>
        <p:nvPicPr>
          <p:cNvPr id="1173" name="Google Shape;1173;p156"/>
          <p:cNvPicPr preferRelativeResize="0"/>
          <p:nvPr/>
        </p:nvPicPr>
        <p:blipFill rotWithShape="1">
          <a:blip r:embed="rId3">
            <a:alphaModFix/>
          </a:blip>
          <a:srcRect l="14248" t="8367" r="13056" b="3549"/>
          <a:stretch/>
        </p:blipFill>
        <p:spPr>
          <a:xfrm>
            <a:off x="914450" y="2533400"/>
            <a:ext cx="3015050" cy="2187150"/>
          </a:xfrm>
          <a:prstGeom prst="rect">
            <a:avLst/>
          </a:prstGeom>
          <a:noFill/>
          <a:ln w="9525" cap="flat" cmpd="sng">
            <a:solidFill>
              <a:srgbClr val="000000"/>
            </a:solidFill>
            <a:prstDash val="solid"/>
            <a:round/>
            <a:headEnd type="none" w="sm" len="sm"/>
            <a:tailEnd type="none" w="sm" len="sm"/>
          </a:ln>
        </p:spPr>
      </p:pic>
      <p:pic>
        <p:nvPicPr>
          <p:cNvPr id="1174" name="Google Shape;1174;p156"/>
          <p:cNvPicPr preferRelativeResize="0"/>
          <p:nvPr/>
        </p:nvPicPr>
        <p:blipFill rotWithShape="1">
          <a:blip r:embed="rId4">
            <a:alphaModFix/>
          </a:blip>
          <a:srcRect l="15145" t="4807" r="13584"/>
          <a:stretch/>
        </p:blipFill>
        <p:spPr>
          <a:xfrm>
            <a:off x="5004475" y="2397200"/>
            <a:ext cx="3311625" cy="24595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57"/>
          <p:cNvSpPr txBox="1">
            <a:spLocks noGrp="1"/>
          </p:cNvSpPr>
          <p:nvPr>
            <p:ph type="body" idx="2"/>
          </p:nvPr>
        </p:nvSpPr>
        <p:spPr>
          <a:xfrm>
            <a:off x="422025" y="2183550"/>
            <a:ext cx="8399700" cy="951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GB">
                <a:solidFill>
                  <a:schemeClr val="dk1"/>
                </a:solidFill>
              </a:rPr>
              <a:t>Let X~Binomial(</a:t>
            </a:r>
            <a:r>
              <a:rPr lang="en-GB" i="1">
                <a:solidFill>
                  <a:schemeClr val="dk1"/>
                </a:solidFill>
              </a:rPr>
              <a:t>n</a:t>
            </a:r>
            <a:r>
              <a:rPr lang="en-GB">
                <a:solidFill>
                  <a:schemeClr val="dk1"/>
                </a:solidFill>
              </a:rPr>
              <a:t>, </a:t>
            </a:r>
            <a:r>
              <a:rPr lang="en-GB" i="1">
                <a:solidFill>
                  <a:schemeClr val="dk1"/>
                </a:solidFill>
              </a:rPr>
              <a:t>p</a:t>
            </a:r>
            <a:r>
              <a:rPr lang="en-GB">
                <a:solidFill>
                  <a:schemeClr val="dk1"/>
                </a:solidFill>
              </a:rPr>
              <a:t>) such that for large </a:t>
            </a:r>
            <a:r>
              <a:rPr lang="en-GB" i="1">
                <a:solidFill>
                  <a:schemeClr val="dk1"/>
                </a:solidFill>
              </a:rPr>
              <a:t>np</a:t>
            </a:r>
            <a:r>
              <a:rPr lang="en-GB">
                <a:solidFill>
                  <a:schemeClr val="dk1"/>
                </a:solidFill>
              </a:rPr>
              <a:t> ≥ 5 and </a:t>
            </a:r>
            <a:r>
              <a:rPr lang="en-GB" i="1">
                <a:solidFill>
                  <a:schemeClr val="dk1"/>
                </a:solidFill>
              </a:rPr>
              <a:t>n(1 - p)</a:t>
            </a:r>
            <a:r>
              <a:rPr lang="en-GB">
                <a:solidFill>
                  <a:schemeClr val="dk1"/>
                </a:solidFill>
              </a:rPr>
              <a:t> ≥ 5 then X approaches Normal distribution with mean µ = </a:t>
            </a:r>
            <a:r>
              <a:rPr lang="en-GB" i="1">
                <a:solidFill>
                  <a:schemeClr val="dk1"/>
                </a:solidFill>
              </a:rPr>
              <a:t>np </a:t>
            </a:r>
            <a:r>
              <a:rPr lang="en-GB">
                <a:solidFill>
                  <a:schemeClr val="dk1"/>
                </a:solidFill>
              </a:rPr>
              <a:t>and variance σ</a:t>
            </a:r>
            <a:r>
              <a:rPr lang="en-GB" baseline="30000">
                <a:solidFill>
                  <a:schemeClr val="dk1"/>
                </a:solidFill>
              </a:rPr>
              <a:t>2</a:t>
            </a:r>
            <a:r>
              <a:rPr lang="en-GB">
                <a:solidFill>
                  <a:schemeClr val="dk1"/>
                </a:solidFill>
              </a:rPr>
              <a:t> = √</a:t>
            </a:r>
            <a:r>
              <a:rPr lang="en-GB" i="1">
                <a:solidFill>
                  <a:schemeClr val="dk1"/>
                </a:solidFill>
              </a:rPr>
              <a:t>np(1 -p)</a:t>
            </a:r>
            <a:endParaRPr>
              <a:solidFill>
                <a:schemeClr val="dk1"/>
              </a:solidFill>
            </a:endParaRPr>
          </a:p>
        </p:txBody>
      </p:sp>
      <p:sp>
        <p:nvSpPr>
          <p:cNvPr id="1180" name="Google Shape;1180;p157"/>
          <p:cNvSpPr txBox="1">
            <a:spLocks noGrp="1"/>
          </p:cNvSpPr>
          <p:nvPr>
            <p:ph type="subTitle" idx="1"/>
          </p:nvPr>
        </p:nvSpPr>
        <p:spPr>
          <a:xfrm>
            <a:off x="422025" y="974925"/>
            <a:ext cx="65274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approximation of binomial distribution</a:t>
            </a:r>
            <a:endParaRPr/>
          </a:p>
        </p:txBody>
      </p:sp>
      <p:cxnSp>
        <p:nvCxnSpPr>
          <p:cNvPr id="1181" name="Google Shape;1181;p157"/>
          <p:cNvCxnSpPr/>
          <p:nvPr/>
        </p:nvCxnSpPr>
        <p:spPr>
          <a:xfrm>
            <a:off x="7598800" y="2717275"/>
            <a:ext cx="8733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5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Normal distribution - python function </a:t>
            </a:r>
            <a:endParaRPr/>
          </a:p>
        </p:txBody>
      </p:sp>
      <p:graphicFrame>
        <p:nvGraphicFramePr>
          <p:cNvPr id="1187" name="Google Shape;1187;p158"/>
          <p:cNvGraphicFramePr/>
          <p:nvPr/>
        </p:nvGraphicFramePr>
        <p:xfrm>
          <a:off x="574425" y="1867975"/>
          <a:ext cx="7663350" cy="2172000"/>
        </p:xfrm>
        <a:graphic>
          <a:graphicData uri="http://schemas.openxmlformats.org/drawingml/2006/table">
            <a:tbl>
              <a:tblPr>
                <a:noFill/>
                <a:tableStyleId>{752DB110-38DB-4DD5-ACF8-180C5AEF61A4}</a:tableStyleId>
              </a:tblPr>
              <a:tblGrid>
                <a:gridCol w="2315150">
                  <a:extLst>
                    <a:ext uri="{9D8B030D-6E8A-4147-A177-3AD203B41FA5}">
                      <a16:colId xmlns:a16="http://schemas.microsoft.com/office/drawing/2014/main" val="20000"/>
                    </a:ext>
                  </a:extLst>
                </a:gridCol>
                <a:gridCol w="5348200">
                  <a:extLst>
                    <a:ext uri="{9D8B030D-6E8A-4147-A177-3AD203B41FA5}">
                      <a16:colId xmlns:a16="http://schemas.microsoft.com/office/drawing/2014/main" val="20001"/>
                    </a:ext>
                  </a:extLst>
                </a:gridCol>
              </a:tblGrid>
              <a:tr h="543000">
                <a:tc>
                  <a:txBody>
                    <a:bodyPr/>
                    <a:lstStyle/>
                    <a:p>
                      <a:pPr marL="0" lvl="0" indent="0" algn="ctr" rtl="0">
                        <a:spcBef>
                          <a:spcPts val="0"/>
                        </a:spcBef>
                        <a:spcAft>
                          <a:spcPts val="0"/>
                        </a:spcAft>
                        <a:buNone/>
                      </a:pPr>
                      <a:r>
                        <a:rPr lang="en-GB">
                          <a:latin typeface="Avenir"/>
                          <a:ea typeface="Avenir"/>
                          <a:cs typeface="Avenir"/>
                          <a:sym typeface="Avenir"/>
                        </a:rPr>
                        <a:t>Python function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Description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scipy.stats.normal.pmf()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pmf of discrete </a:t>
                      </a:r>
                      <a:r>
                        <a:rPr lang="en-GB">
                          <a:solidFill>
                            <a:schemeClr val="dk1"/>
                          </a:solidFill>
                          <a:latin typeface="Avenir"/>
                          <a:ea typeface="Avenir"/>
                          <a:cs typeface="Avenir"/>
                          <a:sym typeface="Avenir"/>
                        </a:rPr>
                        <a:t>normal</a:t>
                      </a:r>
                      <a:r>
                        <a:rPr lang="en-GB">
                          <a:latin typeface="Avenir"/>
                          <a:ea typeface="Avenir"/>
                          <a:cs typeface="Avenir"/>
                          <a:sym typeface="Avenir"/>
                        </a:rPr>
                        <a:t> distribution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3000">
                <a:tc>
                  <a:txBody>
                    <a:bodyPr/>
                    <a:lstStyle/>
                    <a:p>
                      <a:pPr marL="0" lvl="0" indent="0" algn="ctr" rtl="0">
                        <a:spcBef>
                          <a:spcPts val="0"/>
                        </a:spcBef>
                        <a:spcAft>
                          <a:spcPts val="0"/>
                        </a:spcAft>
                        <a:buNone/>
                      </a:pPr>
                      <a:r>
                        <a:rPr lang="en-GB">
                          <a:latin typeface="Avenir"/>
                          <a:ea typeface="Avenir"/>
                          <a:cs typeface="Avenir"/>
                          <a:sym typeface="Avenir"/>
                        </a:rPr>
                        <a:t>scipy.stats.</a:t>
                      </a:r>
                      <a:r>
                        <a:rPr lang="en-GB">
                          <a:solidFill>
                            <a:schemeClr val="dk1"/>
                          </a:solidFill>
                          <a:latin typeface="Avenir"/>
                          <a:ea typeface="Avenir"/>
                          <a:cs typeface="Avenir"/>
                          <a:sym typeface="Avenir"/>
                        </a:rPr>
                        <a:t>normal</a:t>
                      </a:r>
                      <a:r>
                        <a:rPr lang="en-GB">
                          <a:latin typeface="Avenir"/>
                          <a:ea typeface="Avenir"/>
                          <a:cs typeface="Avenir"/>
                          <a:sym typeface="Avenir"/>
                        </a:rPr>
                        <a:t>.cdf()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returns the cdf of discrete </a:t>
                      </a:r>
                      <a:r>
                        <a:rPr lang="en-GB">
                          <a:solidFill>
                            <a:schemeClr val="dk1"/>
                          </a:solidFill>
                          <a:latin typeface="Avenir"/>
                          <a:ea typeface="Avenir"/>
                          <a:cs typeface="Avenir"/>
                          <a:sym typeface="Avenir"/>
                        </a:rPr>
                        <a:t>normal</a:t>
                      </a:r>
                      <a:r>
                        <a:rPr lang="en-GB">
                          <a:latin typeface="Avenir"/>
                          <a:ea typeface="Avenir"/>
                          <a:cs typeface="Avenir"/>
                          <a:sym typeface="Avenir"/>
                        </a:rPr>
                        <a:t> distribution </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43000">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scipy.stats.normal.sf()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calculates the value of survival function (1 - cdf)</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59"/>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distribution</a:t>
            </a:r>
            <a:endParaRPr/>
          </a:p>
        </p:txBody>
      </p:sp>
      <p:sp>
        <p:nvSpPr>
          <p:cNvPr id="1193" name="Google Shape;1193;p159"/>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A monthly balance in the bank account of credit card holders is assumed to be normally distributed with mean $500 and variance $100. What is the probability that the balance can be more than  $513.5?</a:t>
            </a:r>
            <a:endParaRPr sz="160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60"/>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distribution</a:t>
            </a:r>
            <a:endParaRPr/>
          </a:p>
        </p:txBody>
      </p:sp>
      <p:sp>
        <p:nvSpPr>
          <p:cNvPr id="1199" name="Google Shape;1199;p160"/>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Let X: monthly balance in the bank account of a credit card holders</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rgbClr val="222222"/>
                </a:solidFill>
                <a:highlight>
                  <a:schemeClr val="lt1"/>
                </a:highlight>
              </a:rPr>
              <a:t>X ~ N(𝛍 = 500, σ</a:t>
            </a:r>
            <a:r>
              <a:rPr lang="en-GB" sz="1600" baseline="30000">
                <a:solidFill>
                  <a:srgbClr val="222222"/>
                </a:solidFill>
                <a:highlight>
                  <a:schemeClr val="lt1"/>
                </a:highlight>
              </a:rPr>
              <a:t>2</a:t>
            </a:r>
            <a:r>
              <a:rPr lang="en-GB" sz="1600">
                <a:solidFill>
                  <a:srgbClr val="222222"/>
                </a:solidFill>
                <a:highlight>
                  <a:schemeClr val="lt1"/>
                </a:highlight>
              </a:rPr>
              <a:t> = 100)</a:t>
            </a:r>
            <a:r>
              <a:rPr lang="en-GB" sz="1600">
                <a:solidFill>
                  <a:schemeClr val="dk1"/>
                </a:solidFill>
              </a:rPr>
              <a:t> </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To find: the probability that the balance can be more than  $513.5</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The required probability is P(X &gt; 513.5)</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Random variable</a:t>
            </a:r>
            <a:endParaRPr/>
          </a:p>
        </p:txBody>
      </p:sp>
      <p:sp>
        <p:nvSpPr>
          <p:cNvPr id="560" name="Google Shape;560;p77"/>
          <p:cNvSpPr txBox="1">
            <a:spLocks noGrp="1"/>
          </p:cNvSpPr>
          <p:nvPr>
            <p:ph type="body" idx="2"/>
          </p:nvPr>
        </p:nvSpPr>
        <p:spPr>
          <a:xfrm>
            <a:off x="422025" y="1571700"/>
            <a:ext cx="83979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chemeClr val="dk1"/>
                </a:solidFill>
              </a:rPr>
              <a:t>The usual notation used for a random variable is ‘X’. However, other capital letters like U, V, or Z can be used</a:t>
            </a:r>
            <a:endParaRPr>
              <a:solidFill>
                <a:schemeClr val="dk1"/>
              </a:solidFill>
            </a:endParaRPr>
          </a:p>
          <a:p>
            <a:pPr marL="457200" lvl="0" indent="-330200" algn="l" rtl="0">
              <a:lnSpc>
                <a:spcPct val="100000"/>
              </a:lnSpc>
              <a:spcBef>
                <a:spcPts val="3000"/>
              </a:spcBef>
              <a:spcAft>
                <a:spcPts val="0"/>
              </a:spcAft>
              <a:buClr>
                <a:schemeClr val="dk1"/>
              </a:buClr>
              <a:buSzPts val="1600"/>
              <a:buFont typeface="Avenir"/>
              <a:buChar char="●"/>
            </a:pPr>
            <a:r>
              <a:rPr lang="en-GB">
                <a:solidFill>
                  <a:schemeClr val="dk1"/>
                </a:solidFill>
              </a:rPr>
              <a:t>Let us observe the experiment of number appeared on the die. We define our random variable as</a:t>
            </a:r>
            <a:endParaRPr>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a:solidFill>
                  <a:schemeClr val="dk1"/>
                </a:solidFill>
              </a:rPr>
              <a:t>            X: the number observed</a:t>
            </a:r>
            <a:endParaRPr>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a:solidFill>
                  <a:schemeClr val="dk1"/>
                </a:solidFill>
              </a:rPr>
              <a:t>            X takes values 1, 2, 3, 4, 5, and 6.</a:t>
            </a:r>
            <a:endParaRPr>
              <a:solidFill>
                <a:schemeClr val="dk1"/>
              </a:solidFill>
            </a:endParaRPr>
          </a:p>
          <a:p>
            <a:pPr marL="0" lvl="0" indent="0" algn="l" rtl="0">
              <a:lnSpc>
                <a:spcPct val="100000"/>
              </a:lnSpc>
              <a:spcBef>
                <a:spcPts val="1500"/>
              </a:spcBef>
              <a:spcAft>
                <a:spcPts val="0"/>
              </a:spcAft>
              <a:buClr>
                <a:schemeClr val="dk1"/>
              </a:buClr>
              <a:buSzPts val="1100"/>
              <a:buFont typeface="Arial"/>
              <a:buNone/>
            </a:pPr>
            <a:r>
              <a:rPr lang="en-GB">
                <a:solidFill>
                  <a:schemeClr val="dk1"/>
                </a:solidFill>
              </a:rPr>
              <a:t>            Hence Ω = {1, 2, 3, 4, 5, 6}</a:t>
            </a:r>
            <a:endParaRPr>
              <a:solidFill>
                <a:schemeClr val="dk1"/>
              </a:solidFill>
            </a:endParaRPr>
          </a:p>
          <a:p>
            <a:pPr marL="0" lvl="0" indent="0" algn="l" rtl="0">
              <a:lnSpc>
                <a:spcPct val="100000"/>
              </a:lnSpc>
              <a:spcBef>
                <a:spcPts val="1500"/>
              </a:spcBef>
              <a:spcAft>
                <a:spcPts val="0"/>
              </a:spcAft>
              <a:buNone/>
            </a:pPr>
            <a:endParaRPr/>
          </a:p>
          <a:p>
            <a:pPr marL="0" lvl="0" indent="0" algn="l" rtl="0">
              <a:lnSpc>
                <a:spcPct val="100000"/>
              </a:lnSpc>
              <a:spcBef>
                <a:spcPts val="4000"/>
              </a:spcBef>
              <a:spcAft>
                <a:spcPts val="4000"/>
              </a:spcAft>
              <a:buNone/>
            </a:pPr>
            <a:endParaRPr/>
          </a:p>
        </p:txBody>
      </p:sp>
      <p:pic>
        <p:nvPicPr>
          <p:cNvPr id="561" name="Google Shape;561;p77"/>
          <p:cNvPicPr preferRelativeResize="0"/>
          <p:nvPr/>
        </p:nvPicPr>
        <p:blipFill>
          <a:blip r:embed="rId3">
            <a:alphaModFix/>
          </a:blip>
          <a:stretch>
            <a:fillRect/>
          </a:stretch>
        </p:blipFill>
        <p:spPr>
          <a:xfrm>
            <a:off x="5998350" y="2974200"/>
            <a:ext cx="1381887" cy="1537500"/>
          </a:xfrm>
          <a:prstGeom prst="rect">
            <a:avLst/>
          </a:prstGeom>
          <a:noFill/>
          <a:ln>
            <a:noFill/>
          </a:ln>
        </p:spPr>
      </p:pic>
    </p:spTree>
    <p:extLst>
      <p:ext uri="{BB962C8B-B14F-4D97-AF65-F5344CB8AC3E}">
        <p14:creationId xmlns:p14="http://schemas.microsoft.com/office/powerpoint/2010/main" val="1778615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61"/>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distribution</a:t>
            </a:r>
            <a:endParaRPr/>
          </a:p>
        </p:txBody>
      </p:sp>
      <p:sp>
        <p:nvSpPr>
          <p:cNvPr id="1205" name="Google Shape;1205;p161"/>
          <p:cNvSpPr txBox="1">
            <a:spLocks noGrp="1"/>
          </p:cNvSpPr>
          <p:nvPr>
            <p:ph type="body" idx="2"/>
          </p:nvPr>
        </p:nvSpPr>
        <p:spPr>
          <a:xfrm>
            <a:off x="422025" y="1571700"/>
            <a:ext cx="1485300" cy="3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1600"/>
              </a:spcAft>
              <a:buClr>
                <a:schemeClr val="dk1"/>
              </a:buClr>
              <a:buSzPts val="1100"/>
              <a:buFont typeface="Arial"/>
              <a:buNone/>
            </a:pPr>
            <a:endParaRPr sz="1600">
              <a:solidFill>
                <a:schemeClr val="dk1"/>
              </a:solidFill>
            </a:endParaRPr>
          </a:p>
        </p:txBody>
      </p:sp>
      <p:pic>
        <p:nvPicPr>
          <p:cNvPr id="1206" name="Google Shape;1206;p161" descr="= \int_{513.5}^{∞} \frac{1}{\sqrt{2 \pi \times 100}} e^{-\frac{(x-500)^2}{100}} dx" title="MathEquation,#000000"/>
          <p:cNvPicPr preferRelativeResize="0"/>
          <p:nvPr/>
        </p:nvPicPr>
        <p:blipFill>
          <a:blip r:embed="rId3">
            <a:alphaModFix/>
          </a:blip>
          <a:stretch>
            <a:fillRect/>
          </a:stretch>
        </p:blipFill>
        <p:spPr>
          <a:xfrm>
            <a:off x="3828532" y="2470079"/>
            <a:ext cx="2911708" cy="596900"/>
          </a:xfrm>
          <a:prstGeom prst="rect">
            <a:avLst/>
          </a:prstGeom>
          <a:noFill/>
          <a:ln>
            <a:noFill/>
          </a:ln>
        </p:spPr>
      </p:pic>
      <p:pic>
        <p:nvPicPr>
          <p:cNvPr id="1207" name="Google Shape;1207;p161" descr="= \int_{513.5}^{∞} \frac{1}{25.07} e^{-\frac{(x - 500)^2}{100}} dx" title="MathEquation,#000000"/>
          <p:cNvPicPr preferRelativeResize="0"/>
          <p:nvPr/>
        </p:nvPicPr>
        <p:blipFill>
          <a:blip r:embed="rId4">
            <a:alphaModFix/>
          </a:blip>
          <a:stretch>
            <a:fillRect/>
          </a:stretch>
        </p:blipFill>
        <p:spPr>
          <a:xfrm>
            <a:off x="3787596" y="3350507"/>
            <a:ext cx="2947654" cy="596900"/>
          </a:xfrm>
          <a:prstGeom prst="rect">
            <a:avLst/>
          </a:prstGeom>
          <a:noFill/>
          <a:ln>
            <a:noFill/>
          </a:ln>
        </p:spPr>
      </p:pic>
      <p:sp>
        <p:nvSpPr>
          <p:cNvPr id="1208" name="Google Shape;1208;p161"/>
          <p:cNvSpPr txBox="1"/>
          <p:nvPr/>
        </p:nvSpPr>
        <p:spPr>
          <a:xfrm>
            <a:off x="422025" y="4140175"/>
            <a:ext cx="83997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5AAE2"/>
                </a:solidFill>
                <a:latin typeface="Avenir"/>
                <a:ea typeface="Avenir"/>
                <a:cs typeface="Avenir"/>
                <a:sym typeface="Avenir"/>
              </a:rPr>
              <a:t>… Here is a problem. We see it is difficult to solve the integral, so we make use of the normal tables.</a:t>
            </a:r>
            <a:endParaRPr sz="1600">
              <a:solidFill>
                <a:srgbClr val="25AAE2"/>
              </a:solidFill>
              <a:latin typeface="Avenir"/>
              <a:ea typeface="Avenir"/>
              <a:cs typeface="Avenir"/>
              <a:sym typeface="Avenir"/>
            </a:endParaRPr>
          </a:p>
        </p:txBody>
      </p:sp>
      <p:pic>
        <p:nvPicPr>
          <p:cNvPr id="1209" name="Google Shape;1209;p161"/>
          <p:cNvPicPr preferRelativeResize="0"/>
          <p:nvPr/>
        </p:nvPicPr>
        <p:blipFill>
          <a:blip r:embed="rId5">
            <a:alphaModFix/>
          </a:blip>
          <a:stretch>
            <a:fillRect/>
          </a:stretch>
        </p:blipFill>
        <p:spPr>
          <a:xfrm>
            <a:off x="2286000" y="1703775"/>
            <a:ext cx="4103025" cy="645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6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normal table</a:t>
            </a:r>
            <a:endParaRPr/>
          </a:p>
        </p:txBody>
      </p:sp>
      <p:sp>
        <p:nvSpPr>
          <p:cNvPr id="1215" name="Google Shape;1215;p162"/>
          <p:cNvSpPr txBox="1"/>
          <p:nvPr/>
        </p:nvSpPr>
        <p:spPr>
          <a:xfrm>
            <a:off x="422025" y="1568825"/>
            <a:ext cx="3771600" cy="2161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GB" sz="1600">
                <a:latin typeface="Avenir"/>
                <a:ea typeface="Avenir"/>
                <a:cs typeface="Avenir"/>
                <a:sym typeface="Avenir"/>
              </a:rPr>
              <a:t>Let the r.v. </a:t>
            </a:r>
            <a:r>
              <a:rPr lang="en-GB" sz="1600">
                <a:solidFill>
                  <a:srgbClr val="25AAE2"/>
                </a:solidFill>
                <a:latin typeface="Avenir"/>
                <a:ea typeface="Avenir"/>
                <a:cs typeface="Avenir"/>
                <a:sym typeface="Avenir"/>
              </a:rPr>
              <a:t>X strictly follow the standard normal distribution</a:t>
            </a:r>
            <a:endParaRPr sz="1600">
              <a:solidFill>
                <a:srgbClr val="25AAE2"/>
              </a:solidFill>
              <a:latin typeface="Avenir"/>
              <a:ea typeface="Avenir"/>
              <a:cs typeface="Avenir"/>
              <a:sym typeface="Avenir"/>
            </a:endParaRPr>
          </a:p>
          <a:p>
            <a:pPr marL="457200" lvl="0" indent="-330200" algn="l" rtl="0">
              <a:spcBef>
                <a:spcPts val="2000"/>
              </a:spcBef>
              <a:spcAft>
                <a:spcPts val="0"/>
              </a:spcAft>
              <a:buSzPts val="1600"/>
              <a:buFont typeface="Avenir"/>
              <a:buChar char="●"/>
            </a:pPr>
            <a:r>
              <a:rPr lang="en-GB" sz="1600">
                <a:latin typeface="Avenir"/>
                <a:ea typeface="Avenir"/>
                <a:cs typeface="Avenir"/>
                <a:sym typeface="Avenir"/>
              </a:rPr>
              <a:t>Let r.v. X take a negative value</a:t>
            </a:r>
            <a:r>
              <a:rPr lang="en-GB" sz="1600">
                <a:solidFill>
                  <a:schemeClr val="dk1"/>
                </a:solidFill>
                <a:latin typeface="Avenir"/>
                <a:ea typeface="Avenir"/>
                <a:cs typeface="Avenir"/>
                <a:sym typeface="Avenir"/>
              </a:rPr>
              <a:t> x</a:t>
            </a:r>
            <a:endParaRPr sz="1600">
              <a:solidFill>
                <a:schemeClr val="dk1"/>
              </a:solidFill>
              <a:latin typeface="Avenir"/>
              <a:ea typeface="Avenir"/>
              <a:cs typeface="Avenir"/>
              <a:sym typeface="Avenir"/>
            </a:endParaRPr>
          </a:p>
          <a:p>
            <a:pPr marL="457200" lvl="0" indent="-330200" algn="l" rtl="0">
              <a:spcBef>
                <a:spcPts val="2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This table gives the lower tail probabilities; P(X ≤ x)</a:t>
            </a:r>
            <a:endParaRPr sz="1600">
              <a:solidFill>
                <a:schemeClr val="dk1"/>
              </a:solidFill>
              <a:latin typeface="Avenir"/>
              <a:ea typeface="Avenir"/>
              <a:cs typeface="Avenir"/>
              <a:sym typeface="Avenir"/>
            </a:endParaRPr>
          </a:p>
        </p:txBody>
      </p:sp>
      <p:pic>
        <p:nvPicPr>
          <p:cNvPr id="1216" name="Google Shape;1216;p162"/>
          <p:cNvPicPr preferRelativeResize="0"/>
          <p:nvPr/>
        </p:nvPicPr>
        <p:blipFill>
          <a:blip r:embed="rId3">
            <a:alphaModFix/>
          </a:blip>
          <a:stretch>
            <a:fillRect/>
          </a:stretch>
        </p:blipFill>
        <p:spPr>
          <a:xfrm>
            <a:off x="680438" y="3526100"/>
            <a:ext cx="3254774" cy="1476400"/>
          </a:xfrm>
          <a:prstGeom prst="rect">
            <a:avLst/>
          </a:prstGeom>
          <a:noFill/>
          <a:ln>
            <a:noFill/>
          </a:ln>
        </p:spPr>
      </p:pic>
      <p:pic>
        <p:nvPicPr>
          <p:cNvPr id="1217" name="Google Shape;1217;p162"/>
          <p:cNvPicPr preferRelativeResize="0"/>
          <p:nvPr/>
        </p:nvPicPr>
        <p:blipFill>
          <a:blip r:embed="rId4">
            <a:alphaModFix/>
          </a:blip>
          <a:stretch>
            <a:fillRect/>
          </a:stretch>
        </p:blipFill>
        <p:spPr>
          <a:xfrm>
            <a:off x="4477850" y="364425"/>
            <a:ext cx="3452966" cy="4124450"/>
          </a:xfrm>
          <a:prstGeom prst="rect">
            <a:avLst/>
          </a:prstGeom>
          <a:noFill/>
          <a:ln w="9525" cap="flat" cmpd="sng">
            <a:solidFill>
              <a:schemeClr val="dk2"/>
            </a:solidFill>
            <a:prstDash val="solid"/>
            <a:round/>
            <a:headEnd type="none" w="sm" len="sm"/>
            <a:tailEnd type="none" w="sm" len="sm"/>
          </a:ln>
        </p:spPr>
      </p:pic>
      <p:sp>
        <p:nvSpPr>
          <p:cNvPr id="1218" name="Google Shape;1218;p162"/>
          <p:cNvSpPr txBox="1"/>
          <p:nvPr/>
        </p:nvSpPr>
        <p:spPr>
          <a:xfrm>
            <a:off x="7163975" y="4504900"/>
            <a:ext cx="1185900" cy="3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25AAE2"/>
                </a:solidFill>
                <a:latin typeface="Avenir"/>
                <a:ea typeface="Avenir"/>
                <a:cs typeface="Avenir"/>
                <a:sym typeface="Avenir"/>
              </a:rPr>
              <a:t>Table Ref: </a:t>
            </a:r>
            <a:r>
              <a:rPr lang="en-GB" sz="1000" u="sng">
                <a:solidFill>
                  <a:schemeClr val="hlink"/>
                </a:solidFill>
                <a:latin typeface="Avenir"/>
                <a:ea typeface="Avenir"/>
                <a:cs typeface="Avenir"/>
                <a:sym typeface="Avenir"/>
                <a:hlinkClick r:id="rId5"/>
              </a:rPr>
              <a:t>Link</a:t>
            </a:r>
            <a:endParaRPr sz="1000">
              <a:solidFill>
                <a:srgbClr val="25AAE2"/>
              </a:solidFill>
              <a:latin typeface="Avenir"/>
              <a:ea typeface="Avenir"/>
              <a:cs typeface="Avenir"/>
              <a:sym typeface="Aveni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6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normal table</a:t>
            </a:r>
            <a:endParaRPr/>
          </a:p>
        </p:txBody>
      </p:sp>
      <p:sp>
        <p:nvSpPr>
          <p:cNvPr id="1224" name="Google Shape;1224;p163"/>
          <p:cNvSpPr txBox="1"/>
          <p:nvPr/>
        </p:nvSpPr>
        <p:spPr>
          <a:xfrm>
            <a:off x="422025" y="1568825"/>
            <a:ext cx="3527700" cy="2604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GB" sz="1600">
                <a:latin typeface="Avenir"/>
                <a:ea typeface="Avenir"/>
                <a:cs typeface="Avenir"/>
                <a:sym typeface="Avenir"/>
              </a:rPr>
              <a:t>Let the r.v. </a:t>
            </a:r>
            <a:r>
              <a:rPr lang="en-GB" sz="1600">
                <a:solidFill>
                  <a:srgbClr val="25AAE2"/>
                </a:solidFill>
                <a:latin typeface="Avenir"/>
                <a:ea typeface="Avenir"/>
                <a:cs typeface="Avenir"/>
                <a:sym typeface="Avenir"/>
              </a:rPr>
              <a:t>X strictly follow the standard normal distribution</a:t>
            </a:r>
            <a:endParaRPr sz="1600">
              <a:solidFill>
                <a:srgbClr val="25AAE2"/>
              </a:solidFill>
              <a:latin typeface="Avenir"/>
              <a:ea typeface="Avenir"/>
              <a:cs typeface="Avenir"/>
              <a:sym typeface="Avenir"/>
            </a:endParaRPr>
          </a:p>
          <a:p>
            <a:pPr marL="457200" lvl="0" indent="-330200" algn="l" rtl="0">
              <a:spcBef>
                <a:spcPts val="2000"/>
              </a:spcBef>
              <a:spcAft>
                <a:spcPts val="0"/>
              </a:spcAft>
              <a:buSzPts val="1600"/>
              <a:buFont typeface="Avenir"/>
              <a:buChar char="●"/>
            </a:pPr>
            <a:r>
              <a:rPr lang="en-GB" sz="1600">
                <a:latin typeface="Avenir"/>
                <a:ea typeface="Avenir"/>
                <a:cs typeface="Avenir"/>
                <a:sym typeface="Avenir"/>
              </a:rPr>
              <a:t>Let r.v. X take a positive value</a:t>
            </a:r>
            <a:r>
              <a:rPr lang="en-GB" sz="1600">
                <a:solidFill>
                  <a:schemeClr val="dk1"/>
                </a:solidFill>
                <a:latin typeface="Avenir"/>
                <a:ea typeface="Avenir"/>
                <a:cs typeface="Avenir"/>
                <a:sym typeface="Avenir"/>
              </a:rPr>
              <a:t> x</a:t>
            </a:r>
            <a:endParaRPr sz="1600">
              <a:solidFill>
                <a:schemeClr val="dk1"/>
              </a:solidFill>
              <a:latin typeface="Avenir"/>
              <a:ea typeface="Avenir"/>
              <a:cs typeface="Avenir"/>
              <a:sym typeface="Avenir"/>
            </a:endParaRPr>
          </a:p>
          <a:p>
            <a:pPr marL="457200" lvl="0" indent="-330200" algn="l" rtl="0">
              <a:spcBef>
                <a:spcPts val="2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This table gives the lower tail probabilities; P(X ≤ x)</a:t>
            </a:r>
            <a:endParaRPr sz="1600">
              <a:solidFill>
                <a:schemeClr val="dk1"/>
              </a:solidFill>
              <a:latin typeface="Avenir"/>
              <a:ea typeface="Avenir"/>
              <a:cs typeface="Avenir"/>
              <a:sym typeface="Avenir"/>
            </a:endParaRPr>
          </a:p>
        </p:txBody>
      </p:sp>
      <p:pic>
        <p:nvPicPr>
          <p:cNvPr id="1225" name="Google Shape;1225;p163"/>
          <p:cNvPicPr preferRelativeResize="0"/>
          <p:nvPr/>
        </p:nvPicPr>
        <p:blipFill>
          <a:blip r:embed="rId3">
            <a:alphaModFix/>
          </a:blip>
          <a:stretch>
            <a:fillRect/>
          </a:stretch>
        </p:blipFill>
        <p:spPr>
          <a:xfrm>
            <a:off x="664700" y="3730075"/>
            <a:ext cx="3042351" cy="1272425"/>
          </a:xfrm>
          <a:prstGeom prst="rect">
            <a:avLst/>
          </a:prstGeom>
          <a:noFill/>
          <a:ln>
            <a:noFill/>
          </a:ln>
        </p:spPr>
      </p:pic>
      <p:pic>
        <p:nvPicPr>
          <p:cNvPr id="1226" name="Google Shape;1226;p163"/>
          <p:cNvPicPr preferRelativeResize="0"/>
          <p:nvPr/>
        </p:nvPicPr>
        <p:blipFill>
          <a:blip r:embed="rId4">
            <a:alphaModFix/>
          </a:blip>
          <a:stretch>
            <a:fillRect/>
          </a:stretch>
        </p:blipFill>
        <p:spPr>
          <a:xfrm>
            <a:off x="4425450" y="377000"/>
            <a:ext cx="3458400" cy="4135476"/>
          </a:xfrm>
          <a:prstGeom prst="rect">
            <a:avLst/>
          </a:prstGeom>
          <a:noFill/>
          <a:ln w="9525" cap="flat" cmpd="sng">
            <a:solidFill>
              <a:schemeClr val="dk2"/>
            </a:solidFill>
            <a:prstDash val="solid"/>
            <a:round/>
            <a:headEnd type="none" w="sm" len="sm"/>
            <a:tailEnd type="none" w="sm" len="sm"/>
          </a:ln>
        </p:spPr>
      </p:pic>
      <p:sp>
        <p:nvSpPr>
          <p:cNvPr id="1227" name="Google Shape;1227;p163"/>
          <p:cNvSpPr txBox="1"/>
          <p:nvPr/>
        </p:nvSpPr>
        <p:spPr>
          <a:xfrm>
            <a:off x="7108025" y="4547775"/>
            <a:ext cx="1100100" cy="30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25AAE2"/>
                </a:solidFill>
                <a:latin typeface="Avenir"/>
                <a:ea typeface="Avenir"/>
                <a:cs typeface="Avenir"/>
                <a:sym typeface="Avenir"/>
              </a:rPr>
              <a:t>Table Ref: </a:t>
            </a:r>
            <a:r>
              <a:rPr lang="en-GB" sz="1000" u="sng">
                <a:solidFill>
                  <a:schemeClr val="hlink"/>
                </a:solidFill>
                <a:latin typeface="Avenir"/>
                <a:ea typeface="Avenir"/>
                <a:cs typeface="Avenir"/>
                <a:sym typeface="Avenir"/>
                <a:hlinkClick r:id="rId5"/>
              </a:rPr>
              <a:t>Link</a:t>
            </a:r>
            <a:endParaRPr sz="1000">
              <a:solidFill>
                <a:srgbClr val="25AAE2"/>
              </a:solidFill>
              <a:latin typeface="Avenir"/>
              <a:ea typeface="Avenir"/>
              <a:cs typeface="Avenir"/>
              <a:sym typeface="Aveni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64"/>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distribution</a:t>
            </a:r>
            <a:endParaRPr/>
          </a:p>
        </p:txBody>
      </p:sp>
      <p:sp>
        <p:nvSpPr>
          <p:cNvPr id="1233" name="Google Shape;1233;p164"/>
          <p:cNvSpPr txBox="1">
            <a:spLocks noGrp="1"/>
          </p:cNvSpPr>
          <p:nvPr>
            <p:ph type="body" idx="2"/>
          </p:nvPr>
        </p:nvSpPr>
        <p:spPr>
          <a:xfrm>
            <a:off x="422025" y="1571700"/>
            <a:ext cx="8399700" cy="24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None/>
            </a:pPr>
            <a:r>
              <a:rPr lang="en-GB" sz="1600">
                <a:solidFill>
                  <a:schemeClr val="dk1"/>
                </a:solidFill>
              </a:rPr>
              <a:t>We know that for </a:t>
            </a:r>
            <a:r>
              <a:rPr lang="en-GB" sz="1600">
                <a:solidFill>
                  <a:srgbClr val="222222"/>
                </a:solidFill>
                <a:highlight>
                  <a:schemeClr val="lt1"/>
                </a:highlight>
              </a:rPr>
              <a:t>X ~ N(𝛍, σ</a:t>
            </a:r>
            <a:r>
              <a:rPr lang="en-GB" sz="1600" baseline="30000">
                <a:solidFill>
                  <a:srgbClr val="222222"/>
                </a:solidFill>
                <a:highlight>
                  <a:schemeClr val="lt1"/>
                </a:highlight>
              </a:rPr>
              <a:t>2</a:t>
            </a:r>
            <a:r>
              <a:rPr lang="en-GB" sz="1600">
                <a:solidFill>
                  <a:srgbClr val="222222"/>
                </a:solidFill>
                <a:highlight>
                  <a:schemeClr val="lt1"/>
                </a:highlight>
              </a:rPr>
              <a:t>), if Z = (x - 𝛍)/σ then Z ~ N(0, 1) that is the standard normal distribution</a:t>
            </a:r>
            <a:endParaRPr sz="1600">
              <a:solidFill>
                <a:schemeClr val="dk1"/>
              </a:solidFill>
            </a:endParaRPr>
          </a:p>
          <a:p>
            <a:pPr marL="0" lvl="0" indent="0" algn="l" rtl="0">
              <a:spcBef>
                <a:spcPts val="3000"/>
              </a:spcBef>
              <a:spcAft>
                <a:spcPts val="0"/>
              </a:spcAft>
              <a:buClr>
                <a:schemeClr val="dk1"/>
              </a:buClr>
              <a:buSzPts val="1100"/>
              <a:buFont typeface="Arial"/>
              <a:buNone/>
            </a:pPr>
            <a:r>
              <a:rPr lang="en-GB" sz="1600">
                <a:solidFill>
                  <a:srgbClr val="222222"/>
                </a:solidFill>
                <a:highlight>
                  <a:schemeClr val="lt1"/>
                </a:highlight>
              </a:rPr>
              <a:t>X ~ N(𝛍 = 500, σ</a:t>
            </a:r>
            <a:r>
              <a:rPr lang="en-GB" sz="1600" baseline="30000">
                <a:solidFill>
                  <a:srgbClr val="222222"/>
                </a:solidFill>
                <a:highlight>
                  <a:schemeClr val="lt1"/>
                </a:highlight>
              </a:rPr>
              <a:t>2</a:t>
            </a:r>
            <a:r>
              <a:rPr lang="en-GB" sz="1600">
                <a:solidFill>
                  <a:srgbClr val="222222"/>
                </a:solidFill>
                <a:highlight>
                  <a:schemeClr val="lt1"/>
                </a:highlight>
              </a:rPr>
              <a:t> = 100)</a:t>
            </a:r>
            <a:r>
              <a:rPr lang="en-GB" sz="1600">
                <a:solidFill>
                  <a:schemeClr val="dk1"/>
                </a:solidFill>
              </a:rPr>
              <a:t>  thus Z = (x - 500)/√100 </a:t>
            </a:r>
            <a:r>
              <a:rPr lang="en-GB" sz="1600">
                <a:solidFill>
                  <a:srgbClr val="222222"/>
                </a:solidFill>
                <a:highlight>
                  <a:schemeClr val="lt1"/>
                </a:highlight>
              </a:rPr>
              <a:t>~ N(0, 1)</a:t>
            </a:r>
            <a:r>
              <a:rPr lang="en-GB" sz="1600">
                <a:solidFill>
                  <a:schemeClr val="dk1"/>
                </a:solidFill>
              </a:rPr>
              <a:t> </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The required probability is P(X &gt; 513.5), now becomes </a:t>
            </a:r>
            <a:endParaRPr sz="1600">
              <a:solidFill>
                <a:schemeClr val="dk1"/>
              </a:solidFill>
            </a:endParaRPr>
          </a:p>
        </p:txBody>
      </p:sp>
      <p:pic>
        <p:nvPicPr>
          <p:cNvPr id="1234" name="Google Shape;1234;p164"/>
          <p:cNvPicPr preferRelativeResize="0"/>
          <p:nvPr/>
        </p:nvPicPr>
        <p:blipFill>
          <a:blip r:embed="rId3">
            <a:alphaModFix/>
          </a:blip>
          <a:stretch>
            <a:fillRect/>
          </a:stretch>
        </p:blipFill>
        <p:spPr>
          <a:xfrm>
            <a:off x="693538" y="4109575"/>
            <a:ext cx="7756926" cy="5752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65"/>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distribution</a:t>
            </a:r>
            <a:endParaRPr/>
          </a:p>
        </p:txBody>
      </p:sp>
      <p:sp>
        <p:nvSpPr>
          <p:cNvPr id="1240" name="Google Shape;1240;p165"/>
          <p:cNvSpPr txBox="1">
            <a:spLocks noGrp="1"/>
          </p:cNvSpPr>
          <p:nvPr>
            <p:ph type="body" idx="2"/>
          </p:nvPr>
        </p:nvSpPr>
        <p:spPr>
          <a:xfrm>
            <a:off x="422025" y="1571700"/>
            <a:ext cx="8399700" cy="9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None/>
            </a:pPr>
            <a:r>
              <a:rPr lang="en-GB" sz="1600">
                <a:solidFill>
                  <a:schemeClr val="dk1"/>
                </a:solidFill>
              </a:rPr>
              <a:t>Thus the required probability now is P(Z &gt; 1.35)</a:t>
            </a:r>
            <a:endParaRPr sz="1600">
              <a:solidFill>
                <a:schemeClr val="dk1"/>
              </a:solidFill>
            </a:endParaRPr>
          </a:p>
          <a:p>
            <a:pPr marL="0" lvl="0" indent="0" algn="l" rtl="0">
              <a:lnSpc>
                <a:spcPct val="100000"/>
              </a:lnSpc>
              <a:spcBef>
                <a:spcPts val="3000"/>
              </a:spcBef>
              <a:spcAft>
                <a:spcPts val="3000"/>
              </a:spcAft>
              <a:buNone/>
            </a:pPr>
            <a:endParaRPr sz="1600">
              <a:solidFill>
                <a:schemeClr val="dk1"/>
              </a:solidFill>
            </a:endParaRPr>
          </a:p>
        </p:txBody>
      </p:sp>
      <p:pic>
        <p:nvPicPr>
          <p:cNvPr id="1241" name="Google Shape;1241;p165"/>
          <p:cNvPicPr preferRelativeResize="0"/>
          <p:nvPr/>
        </p:nvPicPr>
        <p:blipFill>
          <a:blip r:embed="rId3">
            <a:alphaModFix/>
          </a:blip>
          <a:stretch>
            <a:fillRect/>
          </a:stretch>
        </p:blipFill>
        <p:spPr>
          <a:xfrm>
            <a:off x="2385938" y="2502001"/>
            <a:ext cx="4372125" cy="1723724"/>
          </a:xfrm>
          <a:prstGeom prst="rect">
            <a:avLst/>
          </a:prstGeom>
          <a:noFill/>
          <a:ln>
            <a:noFill/>
          </a:ln>
        </p:spPr>
      </p:pic>
      <p:sp>
        <p:nvSpPr>
          <p:cNvPr id="1242" name="Google Shape;1242;p165"/>
          <p:cNvSpPr txBox="1"/>
          <p:nvPr/>
        </p:nvSpPr>
        <p:spPr>
          <a:xfrm>
            <a:off x="422025" y="4225725"/>
            <a:ext cx="8399700" cy="6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0"/>
              </a:spcAft>
              <a:buClr>
                <a:schemeClr val="dk1"/>
              </a:buClr>
              <a:buSzPts val="1100"/>
              <a:buFont typeface="Arial"/>
              <a:buNone/>
            </a:pPr>
            <a:r>
              <a:rPr lang="en-GB" sz="1600">
                <a:solidFill>
                  <a:schemeClr val="dk1"/>
                </a:solidFill>
                <a:latin typeface="Avenir"/>
                <a:ea typeface="Avenir"/>
                <a:cs typeface="Avenir"/>
                <a:sym typeface="Avenir"/>
              </a:rPr>
              <a:t>Now we refer to the normal table to the probability</a:t>
            </a:r>
            <a:endParaRPr>
              <a:latin typeface="Avenir"/>
              <a:ea typeface="Avenir"/>
              <a:cs typeface="Avenir"/>
              <a:sym typeface="Avenir"/>
            </a:endParaRPr>
          </a:p>
        </p:txBody>
      </p:sp>
      <p:sp>
        <p:nvSpPr>
          <p:cNvPr id="1243" name="Google Shape;1243;p165"/>
          <p:cNvSpPr txBox="1"/>
          <p:nvPr/>
        </p:nvSpPr>
        <p:spPr>
          <a:xfrm>
            <a:off x="6911325" y="3520775"/>
            <a:ext cx="1910400" cy="6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5AAE2"/>
                </a:solidFill>
                <a:latin typeface="Avenir"/>
                <a:ea typeface="Avenir"/>
                <a:cs typeface="Avenir"/>
                <a:sym typeface="Avenir"/>
              </a:rPr>
              <a:t>The shaded region represents the required probability</a:t>
            </a:r>
            <a:endParaRPr sz="1200">
              <a:solidFill>
                <a:srgbClr val="25AAE2"/>
              </a:solidFill>
              <a:latin typeface="Avenir"/>
              <a:ea typeface="Avenir"/>
              <a:cs typeface="Avenir"/>
              <a:sym typeface="Avenir"/>
            </a:endParaRPr>
          </a:p>
        </p:txBody>
      </p:sp>
      <p:cxnSp>
        <p:nvCxnSpPr>
          <p:cNvPr id="1244" name="Google Shape;1244;p165"/>
          <p:cNvCxnSpPr>
            <a:stCxn id="1243" idx="1"/>
          </p:cNvCxnSpPr>
          <p:nvPr/>
        </p:nvCxnSpPr>
        <p:spPr>
          <a:xfrm rot="10800000">
            <a:off x="5284425" y="3855275"/>
            <a:ext cx="1626900" cy="0"/>
          </a:xfrm>
          <a:prstGeom prst="straightConnector1">
            <a:avLst/>
          </a:prstGeom>
          <a:noFill/>
          <a:ln w="9525" cap="flat" cmpd="sng">
            <a:solidFill>
              <a:srgbClr val="25AAE2"/>
            </a:solidFill>
            <a:prstDash val="solid"/>
            <a:round/>
            <a:headEnd type="none" w="med" len="med"/>
            <a:tailEnd type="triangl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66"/>
          <p:cNvSpPr txBox="1">
            <a:spLocks noGrp="1"/>
          </p:cNvSpPr>
          <p:nvPr>
            <p:ph type="subTitle" idx="1"/>
          </p:nvPr>
        </p:nvSpPr>
        <p:spPr>
          <a:xfrm>
            <a:off x="422025" y="974925"/>
            <a:ext cx="32070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distribution</a:t>
            </a:r>
            <a:endParaRPr/>
          </a:p>
        </p:txBody>
      </p:sp>
      <p:pic>
        <p:nvPicPr>
          <p:cNvPr id="1250" name="Google Shape;1250;p166"/>
          <p:cNvPicPr preferRelativeResize="0"/>
          <p:nvPr/>
        </p:nvPicPr>
        <p:blipFill rotWithShape="1">
          <a:blip r:embed="rId3">
            <a:alphaModFix/>
          </a:blip>
          <a:srcRect r="32418" b="54900"/>
          <a:stretch/>
        </p:blipFill>
        <p:spPr>
          <a:xfrm>
            <a:off x="4462637" y="1409525"/>
            <a:ext cx="4260674" cy="3400002"/>
          </a:xfrm>
          <a:prstGeom prst="rect">
            <a:avLst/>
          </a:prstGeom>
          <a:noFill/>
          <a:ln w="9525" cap="flat" cmpd="sng">
            <a:solidFill>
              <a:schemeClr val="dk2"/>
            </a:solidFill>
            <a:prstDash val="solid"/>
            <a:round/>
            <a:headEnd type="none" w="sm" len="sm"/>
            <a:tailEnd type="none" w="sm" len="sm"/>
          </a:ln>
        </p:spPr>
      </p:pic>
      <p:sp>
        <p:nvSpPr>
          <p:cNvPr id="1251" name="Google Shape;1251;p166"/>
          <p:cNvSpPr txBox="1">
            <a:spLocks noGrp="1"/>
          </p:cNvSpPr>
          <p:nvPr>
            <p:ph type="body" idx="2"/>
          </p:nvPr>
        </p:nvSpPr>
        <p:spPr>
          <a:xfrm>
            <a:off x="422025" y="1571700"/>
            <a:ext cx="3149100" cy="9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lnSpc>
                <a:spcPct val="100000"/>
              </a:lnSpc>
              <a:spcBef>
                <a:spcPts val="1600"/>
              </a:spcBef>
              <a:spcAft>
                <a:spcPts val="0"/>
              </a:spcAft>
              <a:buNone/>
            </a:pPr>
            <a:r>
              <a:rPr lang="en-GB" sz="1600">
                <a:solidFill>
                  <a:srgbClr val="25AAE2"/>
                </a:solidFill>
              </a:rPr>
              <a:t>The table gives P(Z ≤ 1.35).</a:t>
            </a:r>
            <a:endParaRPr sz="1600">
              <a:solidFill>
                <a:schemeClr val="dk1"/>
              </a:solidFill>
            </a:endParaRPr>
          </a:p>
          <a:p>
            <a:pPr marL="0" lvl="0" indent="0" algn="l" rtl="0">
              <a:lnSpc>
                <a:spcPct val="100000"/>
              </a:lnSpc>
              <a:spcBef>
                <a:spcPts val="3000"/>
              </a:spcBef>
              <a:spcAft>
                <a:spcPts val="0"/>
              </a:spcAft>
              <a:buNone/>
            </a:pPr>
            <a:endParaRPr sz="1600">
              <a:solidFill>
                <a:schemeClr val="dk1"/>
              </a:solidFill>
            </a:endParaRPr>
          </a:p>
          <a:p>
            <a:pPr marL="0" lvl="0" indent="0" algn="l" rtl="0">
              <a:lnSpc>
                <a:spcPct val="100000"/>
              </a:lnSpc>
              <a:spcBef>
                <a:spcPts val="3000"/>
              </a:spcBef>
              <a:spcAft>
                <a:spcPts val="3000"/>
              </a:spcAft>
              <a:buNone/>
            </a:pPr>
            <a:endParaRPr sz="1600">
              <a:solidFill>
                <a:schemeClr val="dk1"/>
              </a:solidFill>
            </a:endParaRPr>
          </a:p>
        </p:txBody>
      </p:sp>
      <p:sp>
        <p:nvSpPr>
          <p:cNvPr id="1252" name="Google Shape;1252;p166"/>
          <p:cNvSpPr/>
          <p:nvPr/>
        </p:nvSpPr>
        <p:spPr>
          <a:xfrm>
            <a:off x="7783925" y="1409527"/>
            <a:ext cx="622500" cy="3599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6"/>
          <p:cNvSpPr txBox="1"/>
          <p:nvPr/>
        </p:nvSpPr>
        <p:spPr>
          <a:xfrm>
            <a:off x="90475" y="3396125"/>
            <a:ext cx="3780600" cy="1232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AutoNum type="arabicPeriod"/>
            </a:pPr>
            <a:r>
              <a:rPr lang="en-GB" sz="1600">
                <a:solidFill>
                  <a:schemeClr val="dk1"/>
                </a:solidFill>
                <a:latin typeface="Avenir"/>
                <a:ea typeface="Avenir"/>
                <a:cs typeface="Avenir"/>
                <a:sym typeface="Avenir"/>
              </a:rPr>
              <a:t>Look horizontally in the row of 1.3</a:t>
            </a:r>
            <a:endParaRPr sz="1600">
              <a:solidFill>
                <a:schemeClr val="dk1"/>
              </a:solidFill>
              <a:latin typeface="Avenir"/>
              <a:ea typeface="Avenir"/>
              <a:cs typeface="Avenir"/>
              <a:sym typeface="Avenir"/>
            </a:endParaRPr>
          </a:p>
          <a:p>
            <a:pPr marL="457200" lvl="0" indent="-330200" algn="l" rtl="0">
              <a:spcBef>
                <a:spcPts val="2000"/>
              </a:spcBef>
              <a:spcAft>
                <a:spcPts val="2000"/>
              </a:spcAft>
              <a:buClr>
                <a:schemeClr val="dk1"/>
              </a:buClr>
              <a:buSzPts val="1600"/>
              <a:buFont typeface="Avenir"/>
              <a:buAutoNum type="arabicPeriod"/>
            </a:pPr>
            <a:r>
              <a:rPr lang="en-GB" sz="1600">
                <a:solidFill>
                  <a:schemeClr val="dk1"/>
                </a:solidFill>
                <a:latin typeface="Avenir"/>
                <a:ea typeface="Avenir"/>
                <a:cs typeface="Avenir"/>
                <a:sym typeface="Avenir"/>
              </a:rPr>
              <a:t>Consider the value corresponding column to 0.05</a:t>
            </a:r>
            <a:endParaRPr sz="1600">
              <a:latin typeface="Avenir"/>
              <a:ea typeface="Avenir"/>
              <a:cs typeface="Avenir"/>
              <a:sym typeface="Avenir"/>
            </a:endParaRPr>
          </a:p>
        </p:txBody>
      </p:sp>
      <p:cxnSp>
        <p:nvCxnSpPr>
          <p:cNvPr id="1254" name="Google Shape;1254;p166"/>
          <p:cNvCxnSpPr/>
          <p:nvPr/>
        </p:nvCxnSpPr>
        <p:spPr>
          <a:xfrm>
            <a:off x="3871075" y="4268026"/>
            <a:ext cx="520500" cy="0"/>
          </a:xfrm>
          <a:prstGeom prst="straightConnector1">
            <a:avLst/>
          </a:prstGeom>
          <a:noFill/>
          <a:ln w="9525" cap="flat" cmpd="sng">
            <a:solidFill>
              <a:srgbClr val="25AAE2"/>
            </a:solidFill>
            <a:prstDash val="solid"/>
            <a:round/>
            <a:headEnd type="none" w="med" len="med"/>
            <a:tailEnd type="triangle" w="med" len="med"/>
          </a:ln>
        </p:spPr>
      </p:cxnSp>
      <p:sp>
        <p:nvSpPr>
          <p:cNvPr id="1255" name="Google Shape;1255;p166"/>
          <p:cNvSpPr txBox="1"/>
          <p:nvPr/>
        </p:nvSpPr>
        <p:spPr>
          <a:xfrm>
            <a:off x="4058887" y="3974176"/>
            <a:ext cx="1914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1</a:t>
            </a:r>
            <a:endParaRPr>
              <a:latin typeface="Avenir"/>
              <a:ea typeface="Avenir"/>
              <a:cs typeface="Avenir"/>
              <a:sym typeface="Avenir"/>
            </a:endParaRPr>
          </a:p>
        </p:txBody>
      </p:sp>
      <p:cxnSp>
        <p:nvCxnSpPr>
          <p:cNvPr id="1256" name="Google Shape;1256;p166"/>
          <p:cNvCxnSpPr/>
          <p:nvPr/>
        </p:nvCxnSpPr>
        <p:spPr>
          <a:xfrm>
            <a:off x="8028886" y="1064825"/>
            <a:ext cx="0" cy="264600"/>
          </a:xfrm>
          <a:prstGeom prst="straightConnector1">
            <a:avLst/>
          </a:prstGeom>
          <a:noFill/>
          <a:ln w="9525" cap="flat" cmpd="sng">
            <a:solidFill>
              <a:srgbClr val="25AAE2"/>
            </a:solidFill>
            <a:prstDash val="solid"/>
            <a:round/>
            <a:headEnd type="none" w="med" len="med"/>
            <a:tailEnd type="triangle" w="med" len="med"/>
          </a:ln>
        </p:spPr>
      </p:cxnSp>
      <p:sp>
        <p:nvSpPr>
          <p:cNvPr id="1257" name="Google Shape;1257;p166"/>
          <p:cNvSpPr txBox="1"/>
          <p:nvPr/>
        </p:nvSpPr>
        <p:spPr>
          <a:xfrm>
            <a:off x="8028875" y="1014825"/>
            <a:ext cx="1326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p:txBody>
      </p:sp>
      <p:sp>
        <p:nvSpPr>
          <p:cNvPr id="1258" name="Google Shape;1258;p166"/>
          <p:cNvSpPr/>
          <p:nvPr/>
        </p:nvSpPr>
        <p:spPr>
          <a:xfrm>
            <a:off x="4438100" y="4094775"/>
            <a:ext cx="4285200" cy="346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67"/>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distribution</a:t>
            </a:r>
            <a:endParaRPr/>
          </a:p>
        </p:txBody>
      </p:sp>
      <p:sp>
        <p:nvSpPr>
          <p:cNvPr id="1264" name="Google Shape;1264;p167"/>
          <p:cNvSpPr txBox="1">
            <a:spLocks noGrp="1"/>
          </p:cNvSpPr>
          <p:nvPr>
            <p:ph type="body" idx="2"/>
          </p:nvPr>
        </p:nvSpPr>
        <p:spPr>
          <a:xfrm>
            <a:off x="422025" y="1571700"/>
            <a:ext cx="8399700" cy="28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Since we get the lower tail probability as 0.9115</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The required probability P(Z &gt; 1.35) = 1 - P(Z ≤ 1.35) </a:t>
            </a:r>
            <a:endParaRPr sz="1600">
              <a:solidFill>
                <a:schemeClr val="dk1"/>
              </a:solidFill>
            </a:endParaRPr>
          </a:p>
          <a:p>
            <a:pPr marL="3329999" lvl="0" indent="0" algn="l" rtl="0">
              <a:spcBef>
                <a:spcPts val="1600"/>
              </a:spcBef>
              <a:spcAft>
                <a:spcPts val="0"/>
              </a:spcAft>
              <a:buClr>
                <a:schemeClr val="dk1"/>
              </a:buClr>
              <a:buSzPts val="1100"/>
              <a:buFont typeface="Arial"/>
              <a:buNone/>
            </a:pPr>
            <a:r>
              <a:rPr lang="en-GB" sz="1600">
                <a:solidFill>
                  <a:schemeClr val="dk1"/>
                </a:solidFill>
              </a:rPr>
              <a:t>= 1 - 0.9115 </a:t>
            </a:r>
            <a:endParaRPr sz="1600">
              <a:solidFill>
                <a:schemeClr val="dk1"/>
              </a:solidFill>
            </a:endParaRPr>
          </a:p>
          <a:p>
            <a:pPr marL="3329999" lvl="0" indent="0" algn="l" rtl="0">
              <a:spcBef>
                <a:spcPts val="1600"/>
              </a:spcBef>
              <a:spcAft>
                <a:spcPts val="0"/>
              </a:spcAft>
              <a:buClr>
                <a:schemeClr val="dk1"/>
              </a:buClr>
              <a:buSzPts val="1100"/>
              <a:buFont typeface="Arial"/>
              <a:buNone/>
            </a:pPr>
            <a:r>
              <a:rPr lang="en-GB" sz="1600">
                <a:solidFill>
                  <a:schemeClr val="dk1"/>
                </a:solidFill>
              </a:rPr>
              <a:t>= 0.0885</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The probability that the balance can be more than $513.5 is 0.0885</a:t>
            </a:r>
            <a:endParaRPr sz="16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68"/>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Normal distribution</a:t>
            </a:r>
            <a:endParaRPr/>
          </a:p>
        </p:txBody>
      </p:sp>
      <p:sp>
        <p:nvSpPr>
          <p:cNvPr id="1270" name="Google Shape;1270;p168"/>
          <p:cNvSpPr txBox="1">
            <a:spLocks noGrp="1"/>
          </p:cNvSpPr>
          <p:nvPr>
            <p:ph type="body" idx="2"/>
          </p:nvPr>
        </p:nvSpPr>
        <p:spPr>
          <a:xfrm>
            <a:off x="422025" y="1571700"/>
            <a:ext cx="8399700" cy="4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Python solution:</a:t>
            </a:r>
            <a:endParaRPr sz="1600">
              <a:solidFill>
                <a:schemeClr val="dk1"/>
              </a:solidFill>
            </a:endParaRPr>
          </a:p>
        </p:txBody>
      </p:sp>
      <p:pic>
        <p:nvPicPr>
          <p:cNvPr id="1271" name="Google Shape;1271;p168"/>
          <p:cNvPicPr preferRelativeResize="0"/>
          <p:nvPr/>
        </p:nvPicPr>
        <p:blipFill rotWithShape="1">
          <a:blip r:embed="rId3">
            <a:alphaModFix/>
          </a:blip>
          <a:srcRect r="32281"/>
          <a:stretch/>
        </p:blipFill>
        <p:spPr>
          <a:xfrm>
            <a:off x="1901400" y="2102675"/>
            <a:ext cx="5085199" cy="26785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69"/>
          <p:cNvSpPr txBox="1">
            <a:spLocks noGrp="1"/>
          </p:cNvSpPr>
          <p:nvPr>
            <p:ph type="body" idx="2"/>
          </p:nvPr>
        </p:nvSpPr>
        <p:spPr>
          <a:xfrm>
            <a:off x="937950" y="2270700"/>
            <a:ext cx="7268100" cy="60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The scipy.stats.norm.cdf() in python gives the lower tail probabilities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7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a:p>
        </p:txBody>
      </p:sp>
      <p:sp>
        <p:nvSpPr>
          <p:cNvPr id="1282" name="Google Shape;1282;p170"/>
          <p:cNvSpPr txBox="1"/>
          <p:nvPr/>
        </p:nvSpPr>
        <p:spPr>
          <a:xfrm>
            <a:off x="540000" y="1607325"/>
            <a:ext cx="8208300" cy="2936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GB" sz="1600">
                <a:latin typeface="Avenir"/>
                <a:ea typeface="Avenir"/>
                <a:cs typeface="Avenir"/>
                <a:sym typeface="Avenir"/>
              </a:rPr>
              <a:t>Continuous distributions: Uniform and normal</a:t>
            </a:r>
            <a:endParaRPr sz="1600">
              <a:latin typeface="Avenir"/>
              <a:ea typeface="Avenir"/>
              <a:cs typeface="Avenir"/>
              <a:sym typeface="Avenir"/>
            </a:endParaRPr>
          </a:p>
          <a:p>
            <a:pPr marL="457200" lvl="0" indent="-330200" algn="l" rtl="0">
              <a:spcBef>
                <a:spcPts val="2500"/>
              </a:spcBef>
              <a:spcAft>
                <a:spcPts val="0"/>
              </a:spcAft>
              <a:buSzPts val="1600"/>
              <a:buFont typeface="Avenir"/>
              <a:buChar char="●"/>
            </a:pPr>
            <a:r>
              <a:rPr lang="en-GB" sz="1600">
                <a:latin typeface="Avenir"/>
                <a:ea typeface="Avenir"/>
                <a:cs typeface="Avenir"/>
                <a:sym typeface="Avenir"/>
              </a:rPr>
              <a:t>Continuous distribution is determined using probability density function (p.d.f.)</a:t>
            </a:r>
            <a:endParaRPr sz="1600">
              <a:latin typeface="Avenir"/>
              <a:ea typeface="Avenir"/>
              <a:cs typeface="Avenir"/>
              <a:sym typeface="Avenir"/>
            </a:endParaRPr>
          </a:p>
          <a:p>
            <a:pPr marL="457200" lvl="0" indent="-330200" algn="l" rtl="0">
              <a:spcBef>
                <a:spcPts val="2500"/>
              </a:spcBef>
              <a:spcAft>
                <a:spcPts val="0"/>
              </a:spcAft>
              <a:buSzPts val="1600"/>
              <a:buFont typeface="Avenir"/>
              <a:buChar char="●"/>
            </a:pPr>
            <a:r>
              <a:rPr lang="en-GB" sz="1600">
                <a:latin typeface="Avenir"/>
                <a:ea typeface="Avenir"/>
                <a:cs typeface="Avenir"/>
                <a:sym typeface="Avenir"/>
              </a:rPr>
              <a:t>The value of pdf at a particular point is always zero</a:t>
            </a:r>
            <a:endParaRPr sz="1600">
              <a:latin typeface="Avenir"/>
              <a:ea typeface="Avenir"/>
              <a:cs typeface="Avenir"/>
              <a:sym typeface="Avenir"/>
            </a:endParaRPr>
          </a:p>
          <a:p>
            <a:pPr marL="457200" lvl="0" indent="-330200" algn="l" rtl="0">
              <a:spcBef>
                <a:spcPts val="2500"/>
              </a:spcBef>
              <a:spcAft>
                <a:spcPts val="0"/>
              </a:spcAft>
              <a:buSzPts val="1600"/>
              <a:buFont typeface="Avenir"/>
              <a:buChar char="●"/>
            </a:pPr>
            <a:r>
              <a:rPr lang="en-GB" sz="1600">
                <a:latin typeface="Avenir"/>
                <a:ea typeface="Avenir"/>
                <a:cs typeface="Avenir"/>
                <a:sym typeface="Avenir"/>
              </a:rPr>
              <a:t>For a normal distribution, Mean = Median = Mode</a:t>
            </a:r>
            <a:endParaRPr sz="1600">
              <a:latin typeface="Avenir"/>
              <a:ea typeface="Avenir"/>
              <a:cs typeface="Avenir"/>
              <a:sym typeface="Avenir"/>
            </a:endParaRPr>
          </a:p>
          <a:p>
            <a:pPr marL="457200" lvl="0" indent="-330200" algn="l" rtl="0">
              <a:spcBef>
                <a:spcPts val="2500"/>
              </a:spcBef>
              <a:spcAft>
                <a:spcPts val="2500"/>
              </a:spcAft>
              <a:buSzPts val="1600"/>
              <a:buFont typeface="Avenir"/>
              <a:buChar char="●"/>
            </a:pPr>
            <a:r>
              <a:rPr lang="en-GB" sz="1600">
                <a:latin typeface="Avenir"/>
                <a:ea typeface="Avenir"/>
                <a:cs typeface="Avenir"/>
                <a:sym typeface="Avenir"/>
              </a:rPr>
              <a:t>Standard normal distribution has mean zero and variance one</a:t>
            </a:r>
            <a:endParaRPr sz="1600">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8"/>
          <p:cNvSpPr txBox="1">
            <a:spLocks noGrp="1"/>
          </p:cNvSpPr>
          <p:nvPr>
            <p:ph type="body" idx="2"/>
          </p:nvPr>
        </p:nvSpPr>
        <p:spPr>
          <a:xfrm>
            <a:off x="422025" y="1571700"/>
            <a:ext cx="8399700" cy="33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Question:</a:t>
            </a:r>
            <a:endParaRPr>
              <a:solidFill>
                <a:schemeClr val="dk1"/>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Suppose you are the owner of a grocery shop. You wish </a:t>
            </a:r>
            <a:r>
              <a:rPr lang="en-GB" sz="1600"/>
              <a:t>to</a:t>
            </a:r>
            <a:r>
              <a:rPr lang="en-GB" sz="1600">
                <a:solidFill>
                  <a:schemeClr val="dk1"/>
                </a:solidFill>
              </a:rPr>
              <a:t> improve the shopping experience of your customers, by easing their payment methods and ensuring that whichever products they demand are available in the shop. </a:t>
            </a:r>
            <a:endParaRPr sz="1600">
              <a:solidFill>
                <a:srgbClr val="FF0000"/>
              </a:solidFill>
            </a:endParaRPr>
          </a:p>
          <a:p>
            <a:pPr marL="0" lvl="0" indent="0" algn="l" rtl="0">
              <a:lnSpc>
                <a:spcPct val="100000"/>
              </a:lnSpc>
              <a:spcBef>
                <a:spcPts val="1600"/>
              </a:spcBef>
              <a:spcAft>
                <a:spcPts val="0"/>
              </a:spcAft>
              <a:buClr>
                <a:schemeClr val="dk1"/>
              </a:buClr>
              <a:buSzPts val="1100"/>
              <a:buFont typeface="Arial"/>
              <a:buNone/>
            </a:pPr>
            <a:r>
              <a:rPr lang="en-GB" sz="1600">
                <a:solidFill>
                  <a:schemeClr val="dk1"/>
                </a:solidFill>
              </a:rPr>
              <a:t>Now collect the data for: </a:t>
            </a:r>
            <a:endParaRPr sz="1600">
              <a:solidFill>
                <a:schemeClr val="dk1"/>
              </a:solidFill>
            </a:endParaRPr>
          </a:p>
          <a:p>
            <a:pPr marL="914400" lvl="0" indent="-330200" algn="l" rtl="0">
              <a:spcBef>
                <a:spcPts val="1600"/>
              </a:spcBef>
              <a:spcAft>
                <a:spcPts val="0"/>
              </a:spcAft>
              <a:buClr>
                <a:schemeClr val="dk1"/>
              </a:buClr>
              <a:buSzPts val="1600"/>
              <a:buChar char="●"/>
            </a:pPr>
            <a:r>
              <a:rPr lang="en-GB" sz="1600">
                <a:solidFill>
                  <a:schemeClr val="dk1"/>
                </a:solidFill>
              </a:rPr>
              <a:t>mode of payment </a:t>
            </a:r>
            <a:endParaRPr sz="1600">
              <a:solidFill>
                <a:schemeClr val="dk1"/>
              </a:solidFill>
            </a:endParaRPr>
          </a:p>
          <a:p>
            <a:pPr marL="914400" lvl="0" indent="-330200" algn="l" rtl="0">
              <a:spcBef>
                <a:spcPts val="0"/>
              </a:spcBef>
              <a:spcAft>
                <a:spcPts val="0"/>
              </a:spcAft>
              <a:buClr>
                <a:schemeClr val="dk1"/>
              </a:buClr>
              <a:buSzPts val="1600"/>
              <a:buChar char="●"/>
            </a:pPr>
            <a:r>
              <a:rPr lang="en-GB" sz="1600">
                <a:solidFill>
                  <a:schemeClr val="dk1"/>
                </a:solidFill>
              </a:rPr>
              <a:t>bill amount </a:t>
            </a:r>
            <a:endParaRPr sz="1600">
              <a:solidFill>
                <a:schemeClr val="dk1"/>
              </a:solidFill>
            </a:endParaRPr>
          </a:p>
          <a:p>
            <a:pPr marL="0" lvl="0" indent="0" algn="l" rtl="0">
              <a:spcBef>
                <a:spcPts val="1600"/>
              </a:spcBef>
              <a:spcAft>
                <a:spcPts val="0"/>
              </a:spcAft>
              <a:buClr>
                <a:schemeClr val="dk1"/>
              </a:buClr>
              <a:buSzPts val="1100"/>
              <a:buFont typeface="Arial"/>
              <a:buNone/>
            </a:pPr>
            <a:r>
              <a:rPr lang="en-GB" sz="1600">
                <a:solidFill>
                  <a:schemeClr val="dk1"/>
                </a:solidFill>
              </a:rPr>
              <a:t>Can you describe the nature of the data collected?</a:t>
            </a:r>
            <a:endParaRPr sz="1600">
              <a:solidFill>
                <a:schemeClr val="dk1"/>
              </a:solidFill>
            </a:endParaRPr>
          </a:p>
          <a:p>
            <a:pPr marL="0" lvl="0" indent="0" algn="l" rtl="0">
              <a:spcBef>
                <a:spcPts val="1600"/>
              </a:spcBef>
              <a:spcAft>
                <a:spcPts val="1600"/>
              </a:spcAft>
              <a:buClr>
                <a:schemeClr val="dk1"/>
              </a:buClr>
              <a:buSzPts val="1100"/>
              <a:buFont typeface="Arial"/>
              <a:buNone/>
            </a:pPr>
            <a:endParaRPr sz="1600"/>
          </a:p>
        </p:txBody>
      </p:sp>
      <p:sp>
        <p:nvSpPr>
          <p:cNvPr id="567" name="Google Shape;567;p78"/>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Random variable</a:t>
            </a:r>
            <a:endParaRPr/>
          </a:p>
        </p:txBody>
      </p:sp>
    </p:spTree>
    <p:extLst>
      <p:ext uri="{BB962C8B-B14F-4D97-AF65-F5344CB8AC3E}">
        <p14:creationId xmlns:p14="http://schemas.microsoft.com/office/powerpoint/2010/main" val="3526258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Population and Sample</a:t>
            </a:r>
            <a:endParaRPr/>
          </a:p>
        </p:txBody>
      </p:sp>
      <p:sp>
        <p:nvSpPr>
          <p:cNvPr id="1288" name="Google Shape;1288;p171"/>
          <p:cNvSpPr txBox="1"/>
          <p:nvPr/>
        </p:nvSpPr>
        <p:spPr>
          <a:xfrm>
            <a:off x="1358375" y="3861450"/>
            <a:ext cx="28695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7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Population &amp; Sample</a:t>
            </a:r>
            <a:endParaRPr/>
          </a:p>
        </p:txBody>
      </p:sp>
      <p:grpSp>
        <p:nvGrpSpPr>
          <p:cNvPr id="1294" name="Google Shape;1294;p172"/>
          <p:cNvGrpSpPr/>
          <p:nvPr/>
        </p:nvGrpSpPr>
        <p:grpSpPr>
          <a:xfrm>
            <a:off x="3325890" y="2940678"/>
            <a:ext cx="2492220" cy="1928119"/>
            <a:chOff x="5166600" y="1855925"/>
            <a:chExt cx="3435650" cy="2764725"/>
          </a:xfrm>
        </p:grpSpPr>
        <p:pic>
          <p:nvPicPr>
            <p:cNvPr id="1295" name="Google Shape;1295;p172"/>
            <p:cNvPicPr preferRelativeResize="0"/>
            <p:nvPr/>
          </p:nvPicPr>
          <p:blipFill>
            <a:blip r:embed="rId3">
              <a:alphaModFix/>
            </a:blip>
            <a:stretch>
              <a:fillRect/>
            </a:stretch>
          </p:blipFill>
          <p:spPr>
            <a:xfrm>
              <a:off x="5166600" y="1855925"/>
              <a:ext cx="3435650" cy="2764725"/>
            </a:xfrm>
            <a:prstGeom prst="rect">
              <a:avLst/>
            </a:prstGeom>
            <a:noFill/>
            <a:ln>
              <a:noFill/>
            </a:ln>
          </p:spPr>
        </p:pic>
        <p:sp>
          <p:nvSpPr>
            <p:cNvPr id="1296" name="Google Shape;1296;p172"/>
            <p:cNvSpPr txBox="1"/>
            <p:nvPr/>
          </p:nvSpPr>
          <p:spPr>
            <a:xfrm>
              <a:off x="5558482" y="3307742"/>
              <a:ext cx="136200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Avenir"/>
                  <a:ea typeface="Avenir"/>
                  <a:cs typeface="Avenir"/>
                  <a:sym typeface="Avenir"/>
                </a:rPr>
                <a:t>Population</a:t>
              </a:r>
              <a:endParaRPr sz="1200" b="1">
                <a:latin typeface="Avenir"/>
                <a:ea typeface="Avenir"/>
                <a:cs typeface="Avenir"/>
                <a:sym typeface="Avenir"/>
              </a:endParaRPr>
            </a:p>
          </p:txBody>
        </p:sp>
        <p:sp>
          <p:nvSpPr>
            <p:cNvPr id="1297" name="Google Shape;1297;p172"/>
            <p:cNvSpPr txBox="1"/>
            <p:nvPr/>
          </p:nvSpPr>
          <p:spPr>
            <a:xfrm>
              <a:off x="7314516" y="2698120"/>
              <a:ext cx="992400" cy="3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Avenir"/>
                  <a:ea typeface="Avenir"/>
                  <a:cs typeface="Avenir"/>
                  <a:sym typeface="Avenir"/>
                </a:rPr>
                <a:t>Sample</a:t>
              </a:r>
              <a:endParaRPr sz="1200" b="1">
                <a:latin typeface="Avenir"/>
                <a:ea typeface="Avenir"/>
                <a:cs typeface="Avenir"/>
                <a:sym typeface="Avenir"/>
              </a:endParaRPr>
            </a:p>
          </p:txBody>
        </p:sp>
      </p:grpSp>
      <p:sp>
        <p:nvSpPr>
          <p:cNvPr id="1298" name="Google Shape;1298;p172"/>
          <p:cNvSpPr txBox="1">
            <a:spLocks noGrp="1"/>
          </p:cNvSpPr>
          <p:nvPr>
            <p:ph type="body" idx="2"/>
          </p:nvPr>
        </p:nvSpPr>
        <p:spPr>
          <a:xfrm>
            <a:off x="422025" y="1571700"/>
            <a:ext cx="8399700" cy="1225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rgbClr val="25AAE2"/>
                </a:solidFill>
                <a:highlight>
                  <a:schemeClr val="lt1"/>
                </a:highlight>
              </a:rPr>
              <a:t>Population</a:t>
            </a:r>
            <a:r>
              <a:rPr lang="en-GB">
                <a:solidFill>
                  <a:schemeClr val="dk1"/>
                </a:solidFill>
                <a:highlight>
                  <a:schemeClr val="lt1"/>
                </a:highlight>
              </a:rPr>
              <a:t> is a collection of all the individuals or objects </a:t>
            </a:r>
            <a:endParaRPr>
              <a:solidFill>
                <a:schemeClr val="dk1"/>
              </a:solidFill>
              <a:highlight>
                <a:schemeClr val="lt1"/>
              </a:highlight>
            </a:endParaRPr>
          </a:p>
          <a:p>
            <a:pPr marL="457200" lvl="0" indent="-330200" algn="l" rtl="0">
              <a:lnSpc>
                <a:spcPct val="100000"/>
              </a:lnSpc>
              <a:spcBef>
                <a:spcPts val="4000"/>
              </a:spcBef>
              <a:spcAft>
                <a:spcPts val="0"/>
              </a:spcAft>
              <a:buClr>
                <a:schemeClr val="dk1"/>
              </a:buClr>
              <a:buSzPts val="1600"/>
              <a:buFont typeface="Avenir"/>
              <a:buChar char="●"/>
            </a:pPr>
            <a:r>
              <a:rPr lang="en-GB">
                <a:solidFill>
                  <a:srgbClr val="25AAE2"/>
                </a:solidFill>
                <a:highlight>
                  <a:schemeClr val="lt1"/>
                </a:highlight>
              </a:rPr>
              <a:t>Sample </a:t>
            </a:r>
            <a:r>
              <a:rPr lang="en-GB">
                <a:solidFill>
                  <a:schemeClr val="dk1"/>
                </a:solidFill>
                <a:highlight>
                  <a:schemeClr val="lt1"/>
                </a:highlight>
              </a:rPr>
              <a:t>is a subset of the population which is a representative of the population</a:t>
            </a:r>
            <a:endParaRPr>
              <a:solidFill>
                <a:srgbClr val="222222"/>
              </a:solidFill>
              <a:highlight>
                <a:schemeClr val="lt1"/>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7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Need to draw a sample</a:t>
            </a:r>
            <a:endParaRPr/>
          </a:p>
        </p:txBody>
      </p:sp>
      <p:sp>
        <p:nvSpPr>
          <p:cNvPr id="1304" name="Google Shape;1304;p173"/>
          <p:cNvSpPr txBox="1">
            <a:spLocks noGrp="1"/>
          </p:cNvSpPr>
          <p:nvPr>
            <p:ph type="body" idx="2"/>
          </p:nvPr>
        </p:nvSpPr>
        <p:spPr>
          <a:xfrm>
            <a:off x="422025" y="1626450"/>
            <a:ext cx="8354100" cy="27885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In some of the real case scenarios we may not be able to gather all the observations in the population</a:t>
            </a:r>
            <a:endParaRPr/>
          </a:p>
          <a:p>
            <a:pPr marL="457200" lvl="0" indent="-330200" algn="l" rtl="0">
              <a:lnSpc>
                <a:spcPct val="100000"/>
              </a:lnSpc>
              <a:spcBef>
                <a:spcPts val="1700"/>
              </a:spcBef>
              <a:spcAft>
                <a:spcPts val="0"/>
              </a:spcAft>
              <a:buSzPts val="1600"/>
              <a:buChar char="●"/>
            </a:pPr>
            <a:r>
              <a:rPr lang="en-GB"/>
              <a:t>In such cases we can consider a sample which can be used to draw inferences about the population</a:t>
            </a:r>
            <a:endParaRPr/>
          </a:p>
          <a:p>
            <a:pPr marL="457200" lvl="0" indent="-330200" algn="l" rtl="0">
              <a:lnSpc>
                <a:spcPct val="100000"/>
              </a:lnSpc>
              <a:spcBef>
                <a:spcPts val="1700"/>
              </a:spcBef>
              <a:spcAft>
                <a:spcPts val="0"/>
              </a:spcAft>
              <a:buSzPts val="1600"/>
              <a:buChar char="●"/>
            </a:pPr>
            <a:r>
              <a:rPr lang="en-GB"/>
              <a:t>Sampling can reduce the computational time and cost</a:t>
            </a:r>
            <a:endParaRPr/>
          </a:p>
          <a:p>
            <a:pPr marL="457200" lvl="0" indent="-330200" algn="l" rtl="0">
              <a:lnSpc>
                <a:spcPct val="100000"/>
              </a:lnSpc>
              <a:spcBef>
                <a:spcPts val="1700"/>
              </a:spcBef>
              <a:spcAft>
                <a:spcPts val="1700"/>
              </a:spcAft>
              <a:buSzPts val="1600"/>
              <a:buChar char="●"/>
            </a:pPr>
            <a:r>
              <a:rPr lang="en-GB"/>
              <a:t>In machine learning models, a sample obtained using an appropriate sampling strategy can provide accurate results with the less number of observations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7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Need to draw a sample</a:t>
            </a:r>
            <a:endParaRPr/>
          </a:p>
        </p:txBody>
      </p:sp>
      <p:sp>
        <p:nvSpPr>
          <p:cNvPr id="1310" name="Google Shape;1310;p174"/>
          <p:cNvSpPr txBox="1">
            <a:spLocks noGrp="1"/>
          </p:cNvSpPr>
          <p:nvPr>
            <p:ph type="body" idx="2"/>
          </p:nvPr>
        </p:nvSpPr>
        <p:spPr>
          <a:xfrm>
            <a:off x="422025" y="1571700"/>
            <a:ext cx="8236200" cy="160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222222"/>
                </a:solidFill>
                <a:highlight>
                  <a:schemeClr val="lt1"/>
                </a:highlight>
              </a:rPr>
              <a:t>Suppose a company producing electric bulbs wants to know the average life of a bulb. If the details of all the bulbs are available, then this information is regarded as the population.</a:t>
            </a:r>
            <a:endParaRPr>
              <a:solidFill>
                <a:srgbClr val="222222"/>
              </a:solidFill>
              <a:highlight>
                <a:schemeClr val="lt1"/>
              </a:highlight>
            </a:endParaRPr>
          </a:p>
          <a:p>
            <a:pPr marL="0" lvl="0" indent="0" algn="l" rtl="0">
              <a:spcBef>
                <a:spcPts val="1000"/>
              </a:spcBef>
              <a:spcAft>
                <a:spcPts val="1600"/>
              </a:spcAft>
              <a:buNone/>
            </a:pPr>
            <a:r>
              <a:rPr lang="en-GB">
                <a:solidFill>
                  <a:srgbClr val="222222"/>
                </a:solidFill>
                <a:highlight>
                  <a:schemeClr val="lt1"/>
                </a:highlight>
              </a:rPr>
              <a:t>It would be challenging for the company to test each and every bulb produced. In such a scenario, the company would draw a sample from the produced bulbs to test. </a:t>
            </a:r>
            <a:r>
              <a:rPr lang="en-GB"/>
              <a:t> </a:t>
            </a:r>
            <a:endParaRPr/>
          </a:p>
        </p:txBody>
      </p:sp>
      <p:pic>
        <p:nvPicPr>
          <p:cNvPr id="1311" name="Google Shape;1311;p174"/>
          <p:cNvPicPr preferRelativeResize="0"/>
          <p:nvPr/>
        </p:nvPicPr>
        <p:blipFill rotWithShape="1">
          <a:blip r:embed="rId3">
            <a:alphaModFix/>
          </a:blip>
          <a:srcRect l="1813" t="6968" r="50583"/>
          <a:stretch/>
        </p:blipFill>
        <p:spPr>
          <a:xfrm>
            <a:off x="2021601" y="3605225"/>
            <a:ext cx="2106850" cy="1256850"/>
          </a:xfrm>
          <a:prstGeom prst="rect">
            <a:avLst/>
          </a:prstGeom>
          <a:noFill/>
          <a:ln>
            <a:noFill/>
          </a:ln>
        </p:spPr>
      </p:pic>
      <p:pic>
        <p:nvPicPr>
          <p:cNvPr id="1312" name="Google Shape;1312;p174"/>
          <p:cNvPicPr preferRelativeResize="0"/>
          <p:nvPr/>
        </p:nvPicPr>
        <p:blipFill>
          <a:blip r:embed="rId4">
            <a:alphaModFix/>
          </a:blip>
          <a:stretch>
            <a:fillRect/>
          </a:stretch>
        </p:blipFill>
        <p:spPr>
          <a:xfrm>
            <a:off x="2649588" y="3306750"/>
            <a:ext cx="392675" cy="673150"/>
          </a:xfrm>
          <a:prstGeom prst="rect">
            <a:avLst/>
          </a:prstGeom>
          <a:noFill/>
          <a:ln>
            <a:noFill/>
          </a:ln>
        </p:spPr>
      </p:pic>
      <p:pic>
        <p:nvPicPr>
          <p:cNvPr id="1313" name="Google Shape;1313;p174"/>
          <p:cNvPicPr preferRelativeResize="0"/>
          <p:nvPr/>
        </p:nvPicPr>
        <p:blipFill>
          <a:blip r:embed="rId4">
            <a:alphaModFix/>
          </a:blip>
          <a:stretch>
            <a:fillRect/>
          </a:stretch>
        </p:blipFill>
        <p:spPr>
          <a:xfrm>
            <a:off x="2249650" y="4007400"/>
            <a:ext cx="392675" cy="673150"/>
          </a:xfrm>
          <a:prstGeom prst="rect">
            <a:avLst/>
          </a:prstGeom>
          <a:noFill/>
          <a:ln>
            <a:noFill/>
          </a:ln>
        </p:spPr>
      </p:pic>
      <p:pic>
        <p:nvPicPr>
          <p:cNvPr id="1314" name="Google Shape;1314;p174"/>
          <p:cNvPicPr preferRelativeResize="0"/>
          <p:nvPr/>
        </p:nvPicPr>
        <p:blipFill>
          <a:blip r:embed="rId4">
            <a:alphaModFix/>
          </a:blip>
          <a:stretch>
            <a:fillRect/>
          </a:stretch>
        </p:blipFill>
        <p:spPr>
          <a:xfrm>
            <a:off x="2679450" y="4007400"/>
            <a:ext cx="392675" cy="673150"/>
          </a:xfrm>
          <a:prstGeom prst="rect">
            <a:avLst/>
          </a:prstGeom>
          <a:noFill/>
          <a:ln>
            <a:noFill/>
          </a:ln>
        </p:spPr>
      </p:pic>
      <p:pic>
        <p:nvPicPr>
          <p:cNvPr id="1315" name="Google Shape;1315;p174"/>
          <p:cNvPicPr preferRelativeResize="0"/>
          <p:nvPr/>
        </p:nvPicPr>
        <p:blipFill>
          <a:blip r:embed="rId4">
            <a:alphaModFix/>
          </a:blip>
          <a:stretch>
            <a:fillRect/>
          </a:stretch>
        </p:blipFill>
        <p:spPr>
          <a:xfrm>
            <a:off x="3072125" y="4007400"/>
            <a:ext cx="392675" cy="673150"/>
          </a:xfrm>
          <a:prstGeom prst="rect">
            <a:avLst/>
          </a:prstGeom>
          <a:noFill/>
          <a:ln>
            <a:noFill/>
          </a:ln>
        </p:spPr>
      </p:pic>
      <p:pic>
        <p:nvPicPr>
          <p:cNvPr id="1316" name="Google Shape;1316;p174"/>
          <p:cNvPicPr preferRelativeResize="0"/>
          <p:nvPr/>
        </p:nvPicPr>
        <p:blipFill>
          <a:blip r:embed="rId4">
            <a:alphaModFix/>
          </a:blip>
          <a:stretch>
            <a:fillRect/>
          </a:stretch>
        </p:blipFill>
        <p:spPr>
          <a:xfrm>
            <a:off x="3517650" y="4007400"/>
            <a:ext cx="392675" cy="673150"/>
          </a:xfrm>
          <a:prstGeom prst="rect">
            <a:avLst/>
          </a:prstGeom>
          <a:noFill/>
          <a:ln>
            <a:noFill/>
          </a:ln>
        </p:spPr>
      </p:pic>
      <p:pic>
        <p:nvPicPr>
          <p:cNvPr id="1317" name="Google Shape;1317;p174"/>
          <p:cNvPicPr preferRelativeResize="0"/>
          <p:nvPr/>
        </p:nvPicPr>
        <p:blipFill>
          <a:blip r:embed="rId4">
            <a:alphaModFix/>
          </a:blip>
          <a:stretch>
            <a:fillRect/>
          </a:stretch>
        </p:blipFill>
        <p:spPr>
          <a:xfrm>
            <a:off x="3072125" y="3321600"/>
            <a:ext cx="392675" cy="673150"/>
          </a:xfrm>
          <a:prstGeom prst="rect">
            <a:avLst/>
          </a:prstGeom>
          <a:noFill/>
          <a:ln>
            <a:noFill/>
          </a:ln>
        </p:spPr>
      </p:pic>
      <p:pic>
        <p:nvPicPr>
          <p:cNvPr id="1318" name="Google Shape;1318;p174"/>
          <p:cNvPicPr preferRelativeResize="0"/>
          <p:nvPr/>
        </p:nvPicPr>
        <p:blipFill>
          <a:blip r:embed="rId4">
            <a:alphaModFix/>
          </a:blip>
          <a:stretch>
            <a:fillRect/>
          </a:stretch>
        </p:blipFill>
        <p:spPr>
          <a:xfrm>
            <a:off x="3529325" y="3321600"/>
            <a:ext cx="392675" cy="673150"/>
          </a:xfrm>
          <a:prstGeom prst="rect">
            <a:avLst/>
          </a:prstGeom>
          <a:noFill/>
          <a:ln>
            <a:noFill/>
          </a:ln>
        </p:spPr>
      </p:pic>
      <p:pic>
        <p:nvPicPr>
          <p:cNvPr id="1319" name="Google Shape;1319;p174"/>
          <p:cNvPicPr preferRelativeResize="0"/>
          <p:nvPr/>
        </p:nvPicPr>
        <p:blipFill>
          <a:blip r:embed="rId4">
            <a:alphaModFix/>
          </a:blip>
          <a:stretch>
            <a:fillRect/>
          </a:stretch>
        </p:blipFill>
        <p:spPr>
          <a:xfrm>
            <a:off x="5710550" y="4070950"/>
            <a:ext cx="392675" cy="673150"/>
          </a:xfrm>
          <a:prstGeom prst="rect">
            <a:avLst/>
          </a:prstGeom>
          <a:noFill/>
          <a:ln>
            <a:noFill/>
          </a:ln>
        </p:spPr>
      </p:pic>
      <p:pic>
        <p:nvPicPr>
          <p:cNvPr id="1320" name="Google Shape;1320;p174"/>
          <p:cNvPicPr preferRelativeResize="0"/>
          <p:nvPr/>
        </p:nvPicPr>
        <p:blipFill>
          <a:blip r:embed="rId4">
            <a:alphaModFix/>
          </a:blip>
          <a:stretch>
            <a:fillRect/>
          </a:stretch>
        </p:blipFill>
        <p:spPr>
          <a:xfrm>
            <a:off x="5586725" y="3245400"/>
            <a:ext cx="392675" cy="673150"/>
          </a:xfrm>
          <a:prstGeom prst="rect">
            <a:avLst/>
          </a:prstGeom>
          <a:noFill/>
          <a:ln>
            <a:noFill/>
          </a:ln>
        </p:spPr>
      </p:pic>
      <p:pic>
        <p:nvPicPr>
          <p:cNvPr id="1321" name="Google Shape;1321;p174"/>
          <p:cNvPicPr preferRelativeResize="0"/>
          <p:nvPr/>
        </p:nvPicPr>
        <p:blipFill>
          <a:blip r:embed="rId4">
            <a:alphaModFix/>
          </a:blip>
          <a:stretch>
            <a:fillRect/>
          </a:stretch>
        </p:blipFill>
        <p:spPr>
          <a:xfrm>
            <a:off x="6196325" y="3397800"/>
            <a:ext cx="392675" cy="673150"/>
          </a:xfrm>
          <a:prstGeom prst="rect">
            <a:avLst/>
          </a:prstGeom>
          <a:noFill/>
          <a:ln>
            <a:noFill/>
          </a:ln>
        </p:spPr>
      </p:pic>
      <p:pic>
        <p:nvPicPr>
          <p:cNvPr id="1322" name="Google Shape;1322;p174"/>
          <p:cNvPicPr preferRelativeResize="0"/>
          <p:nvPr/>
        </p:nvPicPr>
        <p:blipFill>
          <a:blip r:embed="rId4">
            <a:alphaModFix/>
          </a:blip>
          <a:stretch>
            <a:fillRect/>
          </a:stretch>
        </p:blipFill>
        <p:spPr>
          <a:xfrm>
            <a:off x="2192388" y="3306750"/>
            <a:ext cx="392675" cy="673150"/>
          </a:xfrm>
          <a:prstGeom prst="rect">
            <a:avLst/>
          </a:prstGeom>
          <a:noFill/>
          <a:ln>
            <a:noFill/>
          </a:ln>
        </p:spPr>
      </p:pic>
      <p:cxnSp>
        <p:nvCxnSpPr>
          <p:cNvPr id="1323" name="Google Shape;1323;p174"/>
          <p:cNvCxnSpPr/>
          <p:nvPr/>
        </p:nvCxnSpPr>
        <p:spPr>
          <a:xfrm rot="10800000" flipH="1">
            <a:off x="4305302" y="4050420"/>
            <a:ext cx="1074000" cy="10800"/>
          </a:xfrm>
          <a:prstGeom prst="straightConnector1">
            <a:avLst/>
          </a:prstGeom>
          <a:noFill/>
          <a:ln w="9525" cap="flat" cmpd="sng">
            <a:solidFill>
              <a:srgbClr val="25AAE2"/>
            </a:solidFill>
            <a:prstDash val="solid"/>
            <a:round/>
            <a:headEnd type="none" w="med" len="med"/>
            <a:tailEnd type="triangl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7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Terminologies</a:t>
            </a:r>
            <a:endParaRPr/>
          </a:p>
        </p:txBody>
      </p:sp>
      <p:sp>
        <p:nvSpPr>
          <p:cNvPr id="1329" name="Google Shape;1329;p175"/>
          <p:cNvSpPr txBox="1">
            <a:spLocks noGrp="1"/>
          </p:cNvSpPr>
          <p:nvPr>
            <p:ph type="body" idx="2"/>
          </p:nvPr>
        </p:nvSpPr>
        <p:spPr>
          <a:xfrm>
            <a:off x="422025" y="1571700"/>
            <a:ext cx="8399700" cy="3368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solidFill>
                  <a:srgbClr val="25AAE2"/>
                </a:solidFill>
                <a:highlight>
                  <a:schemeClr val="lt1"/>
                </a:highlight>
              </a:rPr>
              <a:t>Sampling unit</a:t>
            </a:r>
            <a:r>
              <a:rPr lang="en-GB">
                <a:highlight>
                  <a:schemeClr val="lt1"/>
                </a:highlight>
              </a:rPr>
              <a:t>: An individual and indivisible unit of the population eligible to be in the sample</a:t>
            </a:r>
            <a:endParaRPr>
              <a:highlight>
                <a:schemeClr val="lt1"/>
              </a:highlight>
            </a:endParaRPr>
          </a:p>
          <a:p>
            <a:pPr marL="457200" lvl="0" indent="-330200" algn="l" rtl="0">
              <a:lnSpc>
                <a:spcPct val="100000"/>
              </a:lnSpc>
              <a:spcBef>
                <a:spcPts val="4000"/>
              </a:spcBef>
              <a:spcAft>
                <a:spcPts val="0"/>
              </a:spcAft>
              <a:buSzPts val="1600"/>
              <a:buChar char="●"/>
            </a:pPr>
            <a:r>
              <a:rPr lang="en-GB">
                <a:solidFill>
                  <a:srgbClr val="25AAE2"/>
                </a:solidFill>
                <a:highlight>
                  <a:schemeClr val="lt1"/>
                </a:highlight>
              </a:rPr>
              <a:t>Sampling frame</a:t>
            </a:r>
            <a:r>
              <a:rPr lang="en-GB">
                <a:highlight>
                  <a:schemeClr val="lt1"/>
                </a:highlight>
              </a:rPr>
              <a:t>: An exhaustive list of all members or elements of a population</a:t>
            </a:r>
            <a:endParaRPr>
              <a:solidFill>
                <a:srgbClr val="25AAE2"/>
              </a:solidFill>
              <a:highlight>
                <a:schemeClr val="lt1"/>
              </a:highlight>
            </a:endParaRPr>
          </a:p>
          <a:p>
            <a:pPr marL="457200" lvl="0" indent="-330200" algn="l" rtl="0">
              <a:lnSpc>
                <a:spcPct val="100000"/>
              </a:lnSpc>
              <a:spcBef>
                <a:spcPts val="4000"/>
              </a:spcBef>
              <a:spcAft>
                <a:spcPts val="0"/>
              </a:spcAft>
              <a:buSzPts val="1600"/>
              <a:buChar char="●"/>
            </a:pPr>
            <a:r>
              <a:rPr lang="en-GB">
                <a:solidFill>
                  <a:srgbClr val="25AAE2"/>
                </a:solidFill>
                <a:highlight>
                  <a:schemeClr val="lt1"/>
                </a:highlight>
              </a:rPr>
              <a:t>Sampling</a:t>
            </a:r>
            <a:r>
              <a:rPr lang="en-GB">
                <a:highlight>
                  <a:schemeClr val="lt1"/>
                </a:highlight>
              </a:rPr>
              <a:t>:</a:t>
            </a:r>
            <a:r>
              <a:rPr lang="en-GB">
                <a:solidFill>
                  <a:schemeClr val="dk1"/>
                </a:solidFill>
                <a:highlight>
                  <a:schemeClr val="lt1"/>
                </a:highlight>
              </a:rPr>
              <a:t> To consider a subset of the population</a:t>
            </a:r>
            <a:endParaRPr>
              <a:solidFill>
                <a:schemeClr val="dk1"/>
              </a:solidFill>
              <a:highlight>
                <a:schemeClr val="lt1"/>
              </a:highlight>
            </a:endParaRPr>
          </a:p>
          <a:p>
            <a:pPr marL="457200" lvl="0" indent="-330200" algn="l" rtl="0">
              <a:lnSpc>
                <a:spcPct val="100000"/>
              </a:lnSpc>
              <a:spcBef>
                <a:spcPts val="4000"/>
              </a:spcBef>
              <a:spcAft>
                <a:spcPts val="4000"/>
              </a:spcAft>
              <a:buSzPts val="1600"/>
              <a:buChar char="●"/>
            </a:pPr>
            <a:r>
              <a:rPr lang="en-GB">
                <a:solidFill>
                  <a:srgbClr val="25AAE2"/>
                </a:solidFill>
                <a:highlight>
                  <a:schemeClr val="lt1"/>
                </a:highlight>
              </a:rPr>
              <a:t>Sampling fraction (f)</a:t>
            </a:r>
            <a:r>
              <a:rPr lang="en-GB">
                <a:highlight>
                  <a:schemeClr val="lt1"/>
                </a:highlight>
              </a:rPr>
              <a:t>: Ratio of sample size (n) to population size (N), i.e,  f = n/N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7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Sampling techniques</a:t>
            </a:r>
            <a:endParaRPr/>
          </a:p>
        </p:txBody>
      </p:sp>
      <p:sp>
        <p:nvSpPr>
          <p:cNvPr id="1335" name="Google Shape;1335;p176"/>
          <p:cNvSpPr txBox="1"/>
          <p:nvPr/>
        </p:nvSpPr>
        <p:spPr>
          <a:xfrm>
            <a:off x="748100" y="1806350"/>
            <a:ext cx="7710000" cy="145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a:latin typeface="Avenir"/>
              <a:ea typeface="Avenir"/>
              <a:cs typeface="Avenir"/>
              <a:sym typeface="Avenir"/>
            </a:endParaRPr>
          </a:p>
          <a:p>
            <a:pPr marL="914400" lvl="0" indent="0" algn="l" rtl="0">
              <a:lnSpc>
                <a:spcPct val="115000"/>
              </a:lnSpc>
              <a:spcBef>
                <a:spcPts val="0"/>
              </a:spcBef>
              <a:spcAft>
                <a:spcPts val="0"/>
              </a:spcAft>
              <a:buNone/>
            </a:pPr>
            <a:endParaRPr sz="1900">
              <a:latin typeface="Avenir"/>
              <a:ea typeface="Avenir"/>
              <a:cs typeface="Avenir"/>
              <a:sym typeface="Avenir"/>
            </a:endParaRPr>
          </a:p>
        </p:txBody>
      </p:sp>
      <p:sp>
        <p:nvSpPr>
          <p:cNvPr id="1336" name="Google Shape;1336;p176"/>
          <p:cNvSpPr/>
          <p:nvPr/>
        </p:nvSpPr>
        <p:spPr>
          <a:xfrm>
            <a:off x="4531800" y="1502375"/>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Sampling</a:t>
            </a:r>
            <a:endParaRPr>
              <a:solidFill>
                <a:srgbClr val="FFFFFF"/>
              </a:solidFill>
              <a:latin typeface="Avenir"/>
              <a:ea typeface="Avenir"/>
              <a:cs typeface="Avenir"/>
              <a:sym typeface="Avenir"/>
            </a:endParaRPr>
          </a:p>
        </p:txBody>
      </p:sp>
      <p:sp>
        <p:nvSpPr>
          <p:cNvPr id="1337" name="Google Shape;1337;p176"/>
          <p:cNvSpPr/>
          <p:nvPr/>
        </p:nvSpPr>
        <p:spPr>
          <a:xfrm>
            <a:off x="2388925" y="27165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Probabilistic </a:t>
            </a:r>
            <a:r>
              <a:rPr lang="en-GB">
                <a:solidFill>
                  <a:schemeClr val="lt1"/>
                </a:solidFill>
                <a:latin typeface="Avenir"/>
                <a:ea typeface="Avenir"/>
                <a:cs typeface="Avenir"/>
                <a:sym typeface="Avenir"/>
              </a:rPr>
              <a:t>Sampling</a:t>
            </a:r>
            <a:endParaRPr>
              <a:solidFill>
                <a:srgbClr val="FFFFFF"/>
              </a:solidFill>
              <a:latin typeface="Avenir"/>
              <a:ea typeface="Avenir"/>
              <a:cs typeface="Avenir"/>
              <a:sym typeface="Avenir"/>
            </a:endParaRPr>
          </a:p>
        </p:txBody>
      </p:sp>
      <p:sp>
        <p:nvSpPr>
          <p:cNvPr id="1338" name="Google Shape;1338;p176"/>
          <p:cNvSpPr/>
          <p:nvPr/>
        </p:nvSpPr>
        <p:spPr>
          <a:xfrm>
            <a:off x="6785850" y="2716500"/>
            <a:ext cx="16722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Non-Probabilistic </a:t>
            </a:r>
            <a:r>
              <a:rPr lang="en-GB">
                <a:solidFill>
                  <a:schemeClr val="lt1"/>
                </a:solidFill>
                <a:latin typeface="Avenir"/>
                <a:ea typeface="Avenir"/>
                <a:cs typeface="Avenir"/>
                <a:sym typeface="Avenir"/>
              </a:rPr>
              <a:t>Sampling</a:t>
            </a:r>
            <a:endParaRPr>
              <a:solidFill>
                <a:srgbClr val="FFFFFF"/>
              </a:solidFill>
              <a:latin typeface="Avenir"/>
              <a:ea typeface="Avenir"/>
              <a:cs typeface="Avenir"/>
              <a:sym typeface="Avenir"/>
            </a:endParaRPr>
          </a:p>
        </p:txBody>
      </p:sp>
      <p:sp>
        <p:nvSpPr>
          <p:cNvPr id="1339" name="Google Shape;1339;p176"/>
          <p:cNvSpPr/>
          <p:nvPr/>
        </p:nvSpPr>
        <p:spPr>
          <a:xfrm>
            <a:off x="685900" y="40891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Simple Random Sampling</a:t>
            </a:r>
            <a:endParaRPr>
              <a:solidFill>
                <a:srgbClr val="FFFFFF"/>
              </a:solidFill>
              <a:latin typeface="Avenir"/>
              <a:ea typeface="Avenir"/>
              <a:cs typeface="Avenir"/>
              <a:sym typeface="Avenir"/>
            </a:endParaRPr>
          </a:p>
        </p:txBody>
      </p:sp>
      <p:sp>
        <p:nvSpPr>
          <p:cNvPr id="1340" name="Google Shape;1340;p176"/>
          <p:cNvSpPr/>
          <p:nvPr/>
        </p:nvSpPr>
        <p:spPr>
          <a:xfrm>
            <a:off x="4091950" y="40891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Systematic </a:t>
            </a:r>
            <a:r>
              <a:rPr lang="en-GB">
                <a:solidFill>
                  <a:schemeClr val="lt1"/>
                </a:solidFill>
                <a:latin typeface="Avenir"/>
                <a:ea typeface="Avenir"/>
                <a:cs typeface="Avenir"/>
                <a:sym typeface="Avenir"/>
              </a:rPr>
              <a:t>Sampling</a:t>
            </a:r>
            <a:endParaRPr>
              <a:solidFill>
                <a:srgbClr val="FFFFFF"/>
              </a:solidFill>
              <a:latin typeface="Avenir"/>
              <a:ea typeface="Avenir"/>
              <a:cs typeface="Avenir"/>
              <a:sym typeface="Avenir"/>
            </a:endParaRPr>
          </a:p>
        </p:txBody>
      </p:sp>
      <p:sp>
        <p:nvSpPr>
          <p:cNvPr id="1341" name="Google Shape;1341;p176"/>
          <p:cNvSpPr/>
          <p:nvPr/>
        </p:nvSpPr>
        <p:spPr>
          <a:xfrm>
            <a:off x="2388925" y="40891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Stratified </a:t>
            </a:r>
            <a:r>
              <a:rPr lang="en-GB">
                <a:solidFill>
                  <a:schemeClr val="lt1"/>
                </a:solidFill>
                <a:latin typeface="Avenir"/>
                <a:ea typeface="Avenir"/>
                <a:cs typeface="Avenir"/>
                <a:sym typeface="Avenir"/>
              </a:rPr>
              <a:t>Sampling</a:t>
            </a:r>
            <a:endParaRPr>
              <a:solidFill>
                <a:srgbClr val="FFFFFF"/>
              </a:solidFill>
              <a:latin typeface="Avenir"/>
              <a:ea typeface="Avenir"/>
              <a:cs typeface="Avenir"/>
              <a:sym typeface="Avenir"/>
            </a:endParaRPr>
          </a:p>
        </p:txBody>
      </p:sp>
      <p:sp>
        <p:nvSpPr>
          <p:cNvPr id="1342" name="Google Shape;1342;p176"/>
          <p:cNvSpPr/>
          <p:nvPr/>
        </p:nvSpPr>
        <p:spPr>
          <a:xfrm>
            <a:off x="5903388" y="4089100"/>
            <a:ext cx="1371600" cy="731400"/>
          </a:xfrm>
          <a:prstGeom prst="roundRect">
            <a:avLst>
              <a:gd name="adj" fmla="val 16667"/>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venir"/>
                <a:ea typeface="Avenir"/>
                <a:cs typeface="Avenir"/>
                <a:sym typeface="Avenir"/>
              </a:rPr>
              <a:t>Cluster </a:t>
            </a:r>
            <a:r>
              <a:rPr lang="en-GB">
                <a:solidFill>
                  <a:schemeClr val="lt1"/>
                </a:solidFill>
                <a:latin typeface="Avenir"/>
                <a:ea typeface="Avenir"/>
                <a:cs typeface="Avenir"/>
                <a:sym typeface="Avenir"/>
              </a:rPr>
              <a:t>Sampling</a:t>
            </a:r>
            <a:endParaRPr>
              <a:solidFill>
                <a:srgbClr val="FFFFFF"/>
              </a:solidFill>
              <a:latin typeface="Avenir"/>
              <a:ea typeface="Avenir"/>
              <a:cs typeface="Avenir"/>
              <a:sym typeface="Avenir"/>
            </a:endParaRPr>
          </a:p>
        </p:txBody>
      </p:sp>
      <p:cxnSp>
        <p:nvCxnSpPr>
          <p:cNvPr id="1343" name="Google Shape;1343;p176"/>
          <p:cNvCxnSpPr>
            <a:stCxn id="1336" idx="2"/>
            <a:endCxn id="1337" idx="0"/>
          </p:cNvCxnSpPr>
          <p:nvPr/>
        </p:nvCxnSpPr>
        <p:spPr>
          <a:xfrm rot="5400000">
            <a:off x="3904800" y="1403675"/>
            <a:ext cx="482700" cy="2142900"/>
          </a:xfrm>
          <a:prstGeom prst="bentConnector3">
            <a:avLst>
              <a:gd name="adj1" fmla="val 50003"/>
            </a:avLst>
          </a:prstGeom>
          <a:noFill/>
          <a:ln w="9525" cap="flat" cmpd="sng">
            <a:solidFill>
              <a:srgbClr val="3C78D8"/>
            </a:solidFill>
            <a:prstDash val="solid"/>
            <a:round/>
            <a:headEnd type="none" w="med" len="med"/>
            <a:tailEnd type="triangle" w="med" len="med"/>
          </a:ln>
        </p:spPr>
      </p:cxnSp>
      <p:cxnSp>
        <p:nvCxnSpPr>
          <p:cNvPr id="1344" name="Google Shape;1344;p176"/>
          <p:cNvCxnSpPr>
            <a:stCxn id="1336" idx="2"/>
            <a:endCxn id="1338" idx="0"/>
          </p:cNvCxnSpPr>
          <p:nvPr/>
        </p:nvCxnSpPr>
        <p:spPr>
          <a:xfrm rot="-5400000" flipH="1">
            <a:off x="6178500" y="1272875"/>
            <a:ext cx="482700" cy="2404500"/>
          </a:xfrm>
          <a:prstGeom prst="bentConnector3">
            <a:avLst>
              <a:gd name="adj1" fmla="val 50003"/>
            </a:avLst>
          </a:prstGeom>
          <a:noFill/>
          <a:ln w="9525" cap="flat" cmpd="sng">
            <a:solidFill>
              <a:srgbClr val="3C78D8"/>
            </a:solidFill>
            <a:prstDash val="solid"/>
            <a:round/>
            <a:headEnd type="none" w="med" len="med"/>
            <a:tailEnd type="triangle" w="med" len="med"/>
          </a:ln>
        </p:spPr>
      </p:cxnSp>
      <p:cxnSp>
        <p:nvCxnSpPr>
          <p:cNvPr id="1345" name="Google Shape;1345;p176"/>
          <p:cNvCxnSpPr>
            <a:stCxn id="1337" idx="2"/>
            <a:endCxn id="1341" idx="0"/>
          </p:cNvCxnSpPr>
          <p:nvPr/>
        </p:nvCxnSpPr>
        <p:spPr>
          <a:xfrm rot="-5400000" flipH="1">
            <a:off x="2754475" y="3768150"/>
            <a:ext cx="641100" cy="6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1346" name="Google Shape;1346;p176"/>
          <p:cNvCxnSpPr>
            <a:stCxn id="1337" idx="2"/>
            <a:endCxn id="1342" idx="0"/>
          </p:cNvCxnSpPr>
          <p:nvPr/>
        </p:nvCxnSpPr>
        <p:spPr>
          <a:xfrm rot="-5400000" flipH="1">
            <a:off x="4511425" y="2011200"/>
            <a:ext cx="641100" cy="35145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1347" name="Google Shape;1347;p176"/>
          <p:cNvCxnSpPr>
            <a:stCxn id="1337" idx="2"/>
            <a:endCxn id="1340" idx="0"/>
          </p:cNvCxnSpPr>
          <p:nvPr/>
        </p:nvCxnSpPr>
        <p:spPr>
          <a:xfrm rot="-5400000" flipH="1">
            <a:off x="3605725" y="2916900"/>
            <a:ext cx="641100" cy="1703100"/>
          </a:xfrm>
          <a:prstGeom prst="bentConnector3">
            <a:avLst>
              <a:gd name="adj1" fmla="val 50008"/>
            </a:avLst>
          </a:prstGeom>
          <a:noFill/>
          <a:ln w="9525" cap="flat" cmpd="sng">
            <a:solidFill>
              <a:srgbClr val="3C78D8"/>
            </a:solidFill>
            <a:prstDash val="solid"/>
            <a:round/>
            <a:headEnd type="none" w="med" len="med"/>
            <a:tailEnd type="triangle" w="med" len="med"/>
          </a:ln>
        </p:spPr>
      </p:cxnSp>
      <p:cxnSp>
        <p:nvCxnSpPr>
          <p:cNvPr id="1348" name="Google Shape;1348;p176"/>
          <p:cNvCxnSpPr>
            <a:stCxn id="1337" idx="2"/>
            <a:endCxn id="1339" idx="0"/>
          </p:cNvCxnSpPr>
          <p:nvPr/>
        </p:nvCxnSpPr>
        <p:spPr>
          <a:xfrm rot="5400000">
            <a:off x="1902625" y="2916900"/>
            <a:ext cx="641100" cy="1703100"/>
          </a:xfrm>
          <a:prstGeom prst="bentConnector3">
            <a:avLst>
              <a:gd name="adj1" fmla="val 50008"/>
            </a:avLst>
          </a:prstGeom>
          <a:noFill/>
          <a:ln w="9525" cap="flat" cmpd="sng">
            <a:solidFill>
              <a:srgbClr val="3C78D8"/>
            </a:solidFill>
            <a:prstDash val="solid"/>
            <a:round/>
            <a:headEnd type="none" w="med" len="med"/>
            <a:tailEnd type="triangl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7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Simple random sampling (SRS)</a:t>
            </a:r>
            <a:endParaRPr/>
          </a:p>
        </p:txBody>
      </p:sp>
      <p:sp>
        <p:nvSpPr>
          <p:cNvPr id="1354" name="Google Shape;1354;p177"/>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GB">
                <a:highlight>
                  <a:schemeClr val="lt1"/>
                </a:highlight>
              </a:rPr>
              <a:t>Simplest and most common method</a:t>
            </a:r>
            <a:endParaRPr>
              <a:highlight>
                <a:schemeClr val="lt1"/>
              </a:highlight>
            </a:endParaRPr>
          </a:p>
          <a:p>
            <a:pPr marL="457200" lvl="0" indent="-330200" algn="l" rtl="0">
              <a:lnSpc>
                <a:spcPct val="200000"/>
              </a:lnSpc>
              <a:spcBef>
                <a:spcPts val="0"/>
              </a:spcBef>
              <a:spcAft>
                <a:spcPts val="0"/>
              </a:spcAft>
              <a:buSzPts val="1600"/>
              <a:buChar char="●"/>
            </a:pPr>
            <a:r>
              <a:rPr lang="en-GB">
                <a:highlight>
                  <a:schemeClr val="lt1"/>
                </a:highlight>
              </a:rPr>
              <a:t>Sample is drawn unit by unit</a:t>
            </a:r>
            <a:endParaRPr>
              <a:highlight>
                <a:schemeClr val="lt1"/>
              </a:highlight>
            </a:endParaRPr>
          </a:p>
          <a:p>
            <a:pPr marL="457200" lvl="0" indent="-330200" algn="l" rtl="0">
              <a:lnSpc>
                <a:spcPct val="200000"/>
              </a:lnSpc>
              <a:spcBef>
                <a:spcPts val="0"/>
              </a:spcBef>
              <a:spcAft>
                <a:spcPts val="0"/>
              </a:spcAft>
              <a:buSzPts val="1600"/>
              <a:buChar char="●"/>
            </a:pPr>
            <a:r>
              <a:rPr lang="en-GB">
                <a:highlight>
                  <a:schemeClr val="lt1"/>
                </a:highlight>
              </a:rPr>
              <a:t>Each unit has equal probability of being selected</a:t>
            </a:r>
            <a:endParaRPr>
              <a:highlight>
                <a:schemeClr val="lt1"/>
              </a:highlight>
            </a:endParaRPr>
          </a:p>
          <a:p>
            <a:pPr marL="457200" lvl="0" indent="-330200" algn="l" rtl="0">
              <a:lnSpc>
                <a:spcPct val="200000"/>
              </a:lnSpc>
              <a:spcBef>
                <a:spcPts val="0"/>
              </a:spcBef>
              <a:spcAft>
                <a:spcPts val="0"/>
              </a:spcAft>
              <a:buSzPts val="1600"/>
              <a:buChar char="●"/>
            </a:pPr>
            <a:r>
              <a:rPr lang="en-GB">
                <a:highlight>
                  <a:schemeClr val="lt1"/>
                </a:highlight>
              </a:rPr>
              <a:t>Two ways of selecting units:</a:t>
            </a:r>
            <a:endParaRPr>
              <a:highlight>
                <a:schemeClr val="lt1"/>
              </a:highlight>
            </a:endParaRPr>
          </a:p>
          <a:p>
            <a:pPr marL="914400" lvl="1" indent="-317500" algn="l" rtl="0">
              <a:lnSpc>
                <a:spcPct val="200000"/>
              </a:lnSpc>
              <a:spcBef>
                <a:spcPts val="0"/>
              </a:spcBef>
              <a:spcAft>
                <a:spcPts val="0"/>
              </a:spcAft>
              <a:buSzPts val="1400"/>
              <a:buChar char="○"/>
            </a:pPr>
            <a:r>
              <a:rPr lang="en-GB">
                <a:solidFill>
                  <a:schemeClr val="dk1"/>
                </a:solidFill>
                <a:highlight>
                  <a:schemeClr val="lt1"/>
                </a:highlight>
              </a:rPr>
              <a:t>Without replacement: if the selected unit is not returned to the population</a:t>
            </a:r>
            <a:endParaRPr>
              <a:highlight>
                <a:schemeClr val="lt1"/>
              </a:highlight>
            </a:endParaRPr>
          </a:p>
          <a:p>
            <a:pPr marL="914400" lvl="1" indent="-317500" algn="l" rtl="0">
              <a:lnSpc>
                <a:spcPct val="200000"/>
              </a:lnSpc>
              <a:spcBef>
                <a:spcPts val="0"/>
              </a:spcBef>
              <a:spcAft>
                <a:spcPts val="0"/>
              </a:spcAft>
              <a:buSzPts val="1400"/>
              <a:buChar char="○"/>
            </a:pPr>
            <a:r>
              <a:rPr lang="en-GB">
                <a:highlight>
                  <a:schemeClr val="lt1"/>
                </a:highlight>
              </a:rPr>
              <a:t>With replacement: if the selected unit is returned to the population</a:t>
            </a:r>
            <a:endParaRPr/>
          </a:p>
          <a:p>
            <a:pPr marL="0" lvl="0" indent="0" algn="l" rtl="0">
              <a:spcBef>
                <a:spcPts val="0"/>
              </a:spcBef>
              <a:spcAft>
                <a:spcPts val="160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7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SRS without replacement</a:t>
            </a:r>
            <a:endParaRPr/>
          </a:p>
        </p:txBody>
      </p:sp>
      <p:sp>
        <p:nvSpPr>
          <p:cNvPr id="1360" name="Google Shape;1360;p178"/>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highlight>
                  <a:schemeClr val="lt1"/>
                </a:highlight>
              </a:rPr>
              <a:t>At any specific stage in the sampling, the probability of any of the remaining units is 1/N, </a:t>
            </a:r>
            <a:r>
              <a:rPr lang="en-GB">
                <a:solidFill>
                  <a:schemeClr val="dk1"/>
                </a:solidFill>
                <a:highlight>
                  <a:schemeClr val="lt1"/>
                </a:highlight>
              </a:rPr>
              <a:t>where N is the total number of sample units</a:t>
            </a:r>
            <a:endParaRPr>
              <a:highlight>
                <a:schemeClr val="lt1"/>
              </a:highlight>
            </a:endParaRPr>
          </a:p>
          <a:p>
            <a:pPr marL="457200" lvl="0" indent="-330200" algn="l" rtl="0">
              <a:lnSpc>
                <a:spcPct val="100000"/>
              </a:lnSpc>
              <a:spcBef>
                <a:spcPts val="3000"/>
              </a:spcBef>
              <a:spcAft>
                <a:spcPts val="0"/>
              </a:spcAft>
              <a:buSzPts val="1600"/>
              <a:buChar char="●"/>
            </a:pPr>
            <a:r>
              <a:rPr lang="en-GB">
                <a:highlight>
                  <a:schemeClr val="lt1"/>
                </a:highlight>
              </a:rPr>
              <a:t>From N sample units, if a sample of size n is drawn, there are </a:t>
            </a:r>
            <a:r>
              <a:rPr lang="en-GB" baseline="30000">
                <a:highlight>
                  <a:schemeClr val="lt1"/>
                </a:highlight>
              </a:rPr>
              <a:t>N</a:t>
            </a:r>
            <a:r>
              <a:rPr lang="en-GB">
                <a:highlight>
                  <a:schemeClr val="lt1"/>
                </a:highlight>
              </a:rPr>
              <a:t>C</a:t>
            </a:r>
            <a:r>
              <a:rPr lang="en-GB" baseline="-25000">
                <a:highlight>
                  <a:schemeClr val="lt1"/>
                </a:highlight>
              </a:rPr>
              <a:t>n</a:t>
            </a:r>
            <a:r>
              <a:rPr lang="en-GB">
                <a:highlight>
                  <a:schemeClr val="lt1"/>
                </a:highlight>
              </a:rPr>
              <a:t> possible samples</a:t>
            </a:r>
            <a:endParaRPr>
              <a:highlight>
                <a:schemeClr val="lt1"/>
              </a:highlight>
            </a:endParaRPr>
          </a:p>
          <a:p>
            <a:pPr marL="457200" lvl="0" indent="-330200" algn="l" rtl="0">
              <a:lnSpc>
                <a:spcPct val="100000"/>
              </a:lnSpc>
              <a:spcBef>
                <a:spcPts val="3000"/>
              </a:spcBef>
              <a:spcAft>
                <a:spcPts val="0"/>
              </a:spcAft>
              <a:buSzPts val="1600"/>
              <a:buChar char="●"/>
            </a:pPr>
            <a:r>
              <a:rPr lang="en-GB">
                <a:highlight>
                  <a:schemeClr val="lt1"/>
                </a:highlight>
              </a:rPr>
              <a:t>The probability of selecting one of them is 1/</a:t>
            </a:r>
            <a:r>
              <a:rPr lang="en-GB" baseline="30000">
                <a:solidFill>
                  <a:schemeClr val="dk1"/>
                </a:solidFill>
                <a:highlight>
                  <a:schemeClr val="lt1"/>
                </a:highlight>
              </a:rPr>
              <a:t>N</a:t>
            </a:r>
            <a:r>
              <a:rPr lang="en-GB">
                <a:solidFill>
                  <a:schemeClr val="dk1"/>
                </a:solidFill>
                <a:highlight>
                  <a:schemeClr val="lt1"/>
                </a:highlight>
              </a:rPr>
              <a:t>C</a:t>
            </a:r>
            <a:r>
              <a:rPr lang="en-GB" baseline="-25000">
                <a:solidFill>
                  <a:schemeClr val="dk1"/>
                </a:solidFill>
                <a:highlight>
                  <a:schemeClr val="lt1"/>
                </a:highlight>
              </a:rPr>
              <a:t>n</a:t>
            </a:r>
            <a:endParaRPr>
              <a:highlight>
                <a:schemeClr val="lt1"/>
              </a:highlight>
            </a:endParaRPr>
          </a:p>
          <a:p>
            <a:pPr marL="0" lvl="0" indent="0" algn="l" rtl="0">
              <a:lnSpc>
                <a:spcPct val="200000"/>
              </a:lnSpc>
              <a:spcBef>
                <a:spcPts val="3000"/>
              </a:spcBef>
              <a:spcAft>
                <a:spcPts val="0"/>
              </a:spcAft>
              <a:buNone/>
            </a:pPr>
            <a:endParaRPr>
              <a:highlight>
                <a:schemeClr val="lt1"/>
              </a:highlight>
            </a:endParaRPr>
          </a:p>
          <a:p>
            <a:pPr marL="457200" lvl="0" indent="0" algn="l" rtl="0">
              <a:lnSpc>
                <a:spcPct val="150000"/>
              </a:lnSpc>
              <a:spcBef>
                <a:spcPts val="0"/>
              </a:spcBef>
              <a:spcAft>
                <a:spcPts val="0"/>
              </a:spcAft>
              <a:buClr>
                <a:schemeClr val="dk1"/>
              </a:buClr>
              <a:buSzPts val="1100"/>
              <a:buFont typeface="Arial"/>
              <a:buNone/>
            </a:pPr>
            <a:endParaRPr sz="1900">
              <a:solidFill>
                <a:srgbClr val="222222"/>
              </a:solidFill>
              <a:highlight>
                <a:schemeClr val="lt1"/>
              </a:highlight>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7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SRS without replacement</a:t>
            </a:r>
            <a:endParaRPr/>
          </a:p>
        </p:txBody>
      </p:sp>
      <p:sp>
        <p:nvSpPr>
          <p:cNvPr id="1366" name="Google Shape;1366;p179"/>
          <p:cNvSpPr txBox="1"/>
          <p:nvPr/>
        </p:nvSpPr>
        <p:spPr>
          <a:xfrm>
            <a:off x="422025" y="3076725"/>
            <a:ext cx="2598300" cy="100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a:solidFill>
                  <a:schemeClr val="dk1"/>
                </a:solidFill>
                <a:highlight>
                  <a:schemeClr val="lt1"/>
                </a:highlight>
                <a:latin typeface="Avenir"/>
                <a:ea typeface="Avenir"/>
                <a:cs typeface="Avenir"/>
                <a:sym typeface="Avenir"/>
              </a:rPr>
              <a:t>The unit selected to be in the </a:t>
            </a:r>
            <a:r>
              <a:rPr lang="en-GB" sz="1600">
                <a:solidFill>
                  <a:srgbClr val="6AA84F"/>
                </a:solidFill>
                <a:highlight>
                  <a:schemeClr val="lt1"/>
                </a:highlight>
                <a:latin typeface="Avenir"/>
                <a:ea typeface="Avenir"/>
                <a:cs typeface="Avenir"/>
                <a:sym typeface="Avenir"/>
              </a:rPr>
              <a:t>sample </a:t>
            </a:r>
            <a:r>
              <a:rPr lang="en-GB" sz="1600">
                <a:solidFill>
                  <a:schemeClr val="dk1"/>
                </a:solidFill>
                <a:highlight>
                  <a:schemeClr val="lt1"/>
                </a:highlight>
                <a:latin typeface="Avenir"/>
                <a:ea typeface="Avenir"/>
                <a:cs typeface="Avenir"/>
                <a:sym typeface="Avenir"/>
              </a:rPr>
              <a:t>is not returned to the </a:t>
            </a:r>
            <a:r>
              <a:rPr lang="en-GB" sz="1600">
                <a:solidFill>
                  <a:srgbClr val="E69138"/>
                </a:solidFill>
                <a:highlight>
                  <a:schemeClr val="lt1"/>
                </a:highlight>
                <a:latin typeface="Avenir"/>
                <a:ea typeface="Avenir"/>
                <a:cs typeface="Avenir"/>
                <a:sym typeface="Avenir"/>
              </a:rPr>
              <a:t>population</a:t>
            </a:r>
            <a:r>
              <a:rPr lang="en-GB" sz="1600">
                <a:solidFill>
                  <a:schemeClr val="dk1"/>
                </a:solidFill>
                <a:highlight>
                  <a:schemeClr val="lt1"/>
                </a:highlight>
                <a:latin typeface="Avenir"/>
                <a:ea typeface="Avenir"/>
                <a:cs typeface="Avenir"/>
                <a:sym typeface="Avenir"/>
              </a:rPr>
              <a:t>.</a:t>
            </a:r>
            <a:endParaRPr sz="1600">
              <a:latin typeface="Avenir"/>
              <a:ea typeface="Avenir"/>
              <a:cs typeface="Avenir"/>
              <a:sym typeface="Avenir"/>
            </a:endParaRPr>
          </a:p>
        </p:txBody>
      </p:sp>
      <p:pic>
        <p:nvPicPr>
          <p:cNvPr id="1367" name="Google Shape;1367;p179"/>
          <p:cNvPicPr preferRelativeResize="0"/>
          <p:nvPr/>
        </p:nvPicPr>
        <p:blipFill>
          <a:blip r:embed="rId3">
            <a:alphaModFix/>
          </a:blip>
          <a:stretch>
            <a:fillRect/>
          </a:stretch>
        </p:blipFill>
        <p:spPr>
          <a:xfrm>
            <a:off x="2274825" y="1474125"/>
            <a:ext cx="4605367" cy="1002400"/>
          </a:xfrm>
          <a:prstGeom prst="rect">
            <a:avLst/>
          </a:prstGeom>
          <a:noFill/>
          <a:ln>
            <a:noFill/>
          </a:ln>
        </p:spPr>
      </p:pic>
      <p:pic>
        <p:nvPicPr>
          <p:cNvPr id="1368" name="Google Shape;1368;p179"/>
          <p:cNvPicPr preferRelativeResize="0"/>
          <p:nvPr/>
        </p:nvPicPr>
        <p:blipFill>
          <a:blip r:embed="rId4">
            <a:alphaModFix/>
          </a:blip>
          <a:stretch>
            <a:fillRect/>
          </a:stretch>
        </p:blipFill>
        <p:spPr>
          <a:xfrm>
            <a:off x="3284752" y="2776573"/>
            <a:ext cx="4604546" cy="1002400"/>
          </a:xfrm>
          <a:prstGeom prst="rect">
            <a:avLst/>
          </a:prstGeom>
          <a:noFill/>
          <a:ln>
            <a:noFill/>
          </a:ln>
        </p:spPr>
      </p:pic>
      <p:pic>
        <p:nvPicPr>
          <p:cNvPr id="1369" name="Google Shape;1369;p179"/>
          <p:cNvPicPr preferRelativeResize="0"/>
          <p:nvPr/>
        </p:nvPicPr>
        <p:blipFill>
          <a:blip r:embed="rId5">
            <a:alphaModFix/>
          </a:blip>
          <a:stretch>
            <a:fillRect/>
          </a:stretch>
        </p:blipFill>
        <p:spPr>
          <a:xfrm>
            <a:off x="4346761" y="4079026"/>
            <a:ext cx="4605367" cy="1002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8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SRS without replacement - example</a:t>
            </a:r>
            <a:endParaRPr/>
          </a:p>
        </p:txBody>
      </p:sp>
      <p:sp>
        <p:nvSpPr>
          <p:cNvPr id="1375" name="Google Shape;1375;p180"/>
          <p:cNvSpPr txBox="1">
            <a:spLocks noGrp="1"/>
          </p:cNvSpPr>
          <p:nvPr>
            <p:ph type="body" idx="2"/>
          </p:nvPr>
        </p:nvSpPr>
        <p:spPr>
          <a:xfrm>
            <a:off x="422025" y="1571700"/>
            <a:ext cx="8399700" cy="65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highlight>
                  <a:schemeClr val="lt1"/>
                </a:highlight>
              </a:rPr>
              <a:t>Drawing a sample from manufactured articles to know the proportion of defectives.</a:t>
            </a:r>
            <a:endParaRPr/>
          </a:p>
          <a:p>
            <a:pPr marL="0" lvl="0" indent="0" algn="l" rtl="0">
              <a:spcBef>
                <a:spcPts val="3000"/>
              </a:spcBef>
              <a:spcAft>
                <a:spcPts val="1600"/>
              </a:spcAft>
              <a:buNone/>
            </a:pPr>
            <a:endParaRPr/>
          </a:p>
        </p:txBody>
      </p:sp>
      <p:grpSp>
        <p:nvGrpSpPr>
          <p:cNvPr id="1376" name="Google Shape;1376;p180"/>
          <p:cNvGrpSpPr/>
          <p:nvPr/>
        </p:nvGrpSpPr>
        <p:grpSpPr>
          <a:xfrm>
            <a:off x="921113" y="2195400"/>
            <a:ext cx="3127301" cy="2347700"/>
            <a:chOff x="921113" y="2195400"/>
            <a:chExt cx="3127301" cy="2347700"/>
          </a:xfrm>
        </p:grpSpPr>
        <p:pic>
          <p:nvPicPr>
            <p:cNvPr id="1377" name="Google Shape;1377;p180"/>
            <p:cNvPicPr preferRelativeResize="0"/>
            <p:nvPr/>
          </p:nvPicPr>
          <p:blipFill rotWithShape="1">
            <a:blip r:embed="rId3">
              <a:alphaModFix/>
            </a:blip>
            <a:srcRect l="1813" t="6968" r="50583"/>
            <a:stretch/>
          </p:blipFill>
          <p:spPr>
            <a:xfrm>
              <a:off x="921113" y="2677525"/>
              <a:ext cx="3127301" cy="1865575"/>
            </a:xfrm>
            <a:prstGeom prst="rect">
              <a:avLst/>
            </a:prstGeom>
            <a:noFill/>
            <a:ln>
              <a:noFill/>
            </a:ln>
          </p:spPr>
        </p:pic>
        <p:sp>
          <p:nvSpPr>
            <p:cNvPr id="1378" name="Google Shape;1378;p180"/>
            <p:cNvSpPr/>
            <p:nvPr/>
          </p:nvSpPr>
          <p:spPr>
            <a:xfrm>
              <a:off x="1168138" y="334235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6</a:t>
              </a:r>
              <a:endParaRPr>
                <a:latin typeface="Avenir"/>
                <a:ea typeface="Avenir"/>
                <a:cs typeface="Avenir"/>
                <a:sym typeface="Avenir"/>
              </a:endParaRPr>
            </a:p>
          </p:txBody>
        </p:sp>
        <p:sp>
          <p:nvSpPr>
            <p:cNvPr id="1379" name="Google Shape;1379;p180"/>
            <p:cNvSpPr/>
            <p:nvPr/>
          </p:nvSpPr>
          <p:spPr>
            <a:xfrm>
              <a:off x="1714813" y="334235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7</a:t>
              </a:r>
              <a:endParaRPr>
                <a:latin typeface="Avenir"/>
                <a:ea typeface="Avenir"/>
                <a:cs typeface="Avenir"/>
                <a:sym typeface="Avenir"/>
              </a:endParaRPr>
            </a:p>
          </p:txBody>
        </p:sp>
        <p:sp>
          <p:nvSpPr>
            <p:cNvPr id="1380" name="Google Shape;1380;p180"/>
            <p:cNvSpPr/>
            <p:nvPr/>
          </p:nvSpPr>
          <p:spPr>
            <a:xfrm>
              <a:off x="2808163" y="334235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9</a:t>
              </a:r>
              <a:endParaRPr>
                <a:latin typeface="Avenir"/>
                <a:ea typeface="Avenir"/>
                <a:cs typeface="Avenir"/>
                <a:sym typeface="Avenir"/>
              </a:endParaRPr>
            </a:p>
          </p:txBody>
        </p:sp>
        <p:sp>
          <p:nvSpPr>
            <p:cNvPr id="1381" name="Google Shape;1381;p180"/>
            <p:cNvSpPr/>
            <p:nvPr/>
          </p:nvSpPr>
          <p:spPr>
            <a:xfrm>
              <a:off x="3310038" y="334235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10</a:t>
              </a:r>
              <a:endParaRPr>
                <a:latin typeface="Avenir"/>
                <a:ea typeface="Avenir"/>
                <a:cs typeface="Avenir"/>
                <a:sym typeface="Avenir"/>
              </a:endParaRPr>
            </a:p>
          </p:txBody>
        </p:sp>
        <p:sp>
          <p:nvSpPr>
            <p:cNvPr id="1382" name="Google Shape;1382;p180"/>
            <p:cNvSpPr/>
            <p:nvPr/>
          </p:nvSpPr>
          <p:spPr>
            <a:xfrm>
              <a:off x="1168138" y="286750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1</a:t>
              </a:r>
              <a:endParaRPr>
                <a:latin typeface="Avenir"/>
                <a:ea typeface="Avenir"/>
                <a:cs typeface="Avenir"/>
                <a:sym typeface="Avenir"/>
              </a:endParaRPr>
            </a:p>
          </p:txBody>
        </p:sp>
        <p:sp>
          <p:nvSpPr>
            <p:cNvPr id="1383" name="Google Shape;1383;p180"/>
            <p:cNvSpPr/>
            <p:nvPr/>
          </p:nvSpPr>
          <p:spPr>
            <a:xfrm>
              <a:off x="2261488" y="286750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3</a:t>
              </a:r>
              <a:endParaRPr>
                <a:latin typeface="Avenir"/>
                <a:ea typeface="Avenir"/>
                <a:cs typeface="Avenir"/>
                <a:sym typeface="Avenir"/>
              </a:endParaRPr>
            </a:p>
          </p:txBody>
        </p:sp>
        <p:sp>
          <p:nvSpPr>
            <p:cNvPr id="1384" name="Google Shape;1384;p180"/>
            <p:cNvSpPr/>
            <p:nvPr/>
          </p:nvSpPr>
          <p:spPr>
            <a:xfrm>
              <a:off x="2808163" y="286750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4</a:t>
              </a:r>
              <a:endParaRPr>
                <a:latin typeface="Avenir"/>
                <a:ea typeface="Avenir"/>
                <a:cs typeface="Avenir"/>
                <a:sym typeface="Avenir"/>
              </a:endParaRPr>
            </a:p>
          </p:txBody>
        </p:sp>
        <p:sp>
          <p:nvSpPr>
            <p:cNvPr id="1385" name="Google Shape;1385;p180"/>
            <p:cNvSpPr/>
            <p:nvPr/>
          </p:nvSpPr>
          <p:spPr>
            <a:xfrm>
              <a:off x="1714813" y="381720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12</a:t>
              </a:r>
              <a:endParaRPr>
                <a:latin typeface="Avenir"/>
                <a:ea typeface="Avenir"/>
                <a:cs typeface="Avenir"/>
                <a:sym typeface="Avenir"/>
              </a:endParaRPr>
            </a:p>
          </p:txBody>
        </p:sp>
        <p:sp>
          <p:nvSpPr>
            <p:cNvPr id="1386" name="Google Shape;1386;p180"/>
            <p:cNvSpPr/>
            <p:nvPr/>
          </p:nvSpPr>
          <p:spPr>
            <a:xfrm>
              <a:off x="2261488" y="381720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13</a:t>
              </a:r>
              <a:endParaRPr>
                <a:latin typeface="Avenir"/>
                <a:ea typeface="Avenir"/>
                <a:cs typeface="Avenir"/>
                <a:sym typeface="Avenir"/>
              </a:endParaRPr>
            </a:p>
          </p:txBody>
        </p:sp>
        <p:sp>
          <p:nvSpPr>
            <p:cNvPr id="1387" name="Google Shape;1387;p180"/>
            <p:cNvSpPr/>
            <p:nvPr/>
          </p:nvSpPr>
          <p:spPr>
            <a:xfrm>
              <a:off x="2808163" y="3817200"/>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14</a:t>
              </a:r>
              <a:endParaRPr>
                <a:latin typeface="Avenir"/>
                <a:ea typeface="Avenir"/>
                <a:cs typeface="Avenir"/>
                <a:sym typeface="Avenir"/>
              </a:endParaRPr>
            </a:p>
          </p:txBody>
        </p:sp>
        <p:sp>
          <p:nvSpPr>
            <p:cNvPr id="1388" name="Google Shape;1388;p180"/>
            <p:cNvSpPr txBox="1"/>
            <p:nvPr/>
          </p:nvSpPr>
          <p:spPr>
            <a:xfrm>
              <a:off x="1030500" y="2195400"/>
              <a:ext cx="2876400" cy="2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Manufactured articles</a:t>
              </a:r>
              <a:endParaRPr>
                <a:latin typeface="Avenir"/>
                <a:ea typeface="Avenir"/>
                <a:cs typeface="Avenir"/>
                <a:sym typeface="Avenir"/>
              </a:endParaRPr>
            </a:p>
          </p:txBody>
        </p:sp>
      </p:grpSp>
      <p:grpSp>
        <p:nvGrpSpPr>
          <p:cNvPr id="1389" name="Google Shape;1389;p180"/>
          <p:cNvGrpSpPr/>
          <p:nvPr/>
        </p:nvGrpSpPr>
        <p:grpSpPr>
          <a:xfrm>
            <a:off x="5308163" y="2677525"/>
            <a:ext cx="3014475" cy="853750"/>
            <a:chOff x="5308163" y="2677525"/>
            <a:chExt cx="3014475" cy="853750"/>
          </a:xfrm>
        </p:grpSpPr>
        <p:sp>
          <p:nvSpPr>
            <p:cNvPr id="1390" name="Google Shape;1390;p180"/>
            <p:cNvSpPr/>
            <p:nvPr/>
          </p:nvSpPr>
          <p:spPr>
            <a:xfrm>
              <a:off x="5308163" y="3154175"/>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8</a:t>
              </a:r>
              <a:endParaRPr>
                <a:latin typeface="Avenir"/>
                <a:ea typeface="Avenir"/>
                <a:cs typeface="Avenir"/>
                <a:sym typeface="Avenir"/>
              </a:endParaRPr>
            </a:p>
          </p:txBody>
        </p:sp>
        <p:sp>
          <p:nvSpPr>
            <p:cNvPr id="1391" name="Google Shape;1391;p180"/>
            <p:cNvSpPr/>
            <p:nvPr/>
          </p:nvSpPr>
          <p:spPr>
            <a:xfrm>
              <a:off x="7879838" y="3154175"/>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2</a:t>
              </a:r>
              <a:endParaRPr>
                <a:latin typeface="Avenir"/>
                <a:ea typeface="Avenir"/>
                <a:cs typeface="Avenir"/>
                <a:sym typeface="Avenir"/>
              </a:endParaRPr>
            </a:p>
          </p:txBody>
        </p:sp>
        <p:sp>
          <p:nvSpPr>
            <p:cNvPr id="1392" name="Google Shape;1392;p180"/>
            <p:cNvSpPr/>
            <p:nvPr/>
          </p:nvSpPr>
          <p:spPr>
            <a:xfrm>
              <a:off x="6634238" y="3154175"/>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5</a:t>
              </a:r>
              <a:endParaRPr>
                <a:latin typeface="Avenir"/>
                <a:ea typeface="Avenir"/>
                <a:cs typeface="Avenir"/>
                <a:sym typeface="Avenir"/>
              </a:endParaRPr>
            </a:p>
          </p:txBody>
        </p:sp>
        <p:sp>
          <p:nvSpPr>
            <p:cNvPr id="1393" name="Google Shape;1393;p180"/>
            <p:cNvSpPr/>
            <p:nvPr/>
          </p:nvSpPr>
          <p:spPr>
            <a:xfrm>
              <a:off x="5962188" y="3154175"/>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11</a:t>
              </a:r>
              <a:endParaRPr>
                <a:latin typeface="Avenir"/>
                <a:ea typeface="Avenir"/>
                <a:cs typeface="Avenir"/>
                <a:sym typeface="Avenir"/>
              </a:endParaRPr>
            </a:p>
          </p:txBody>
        </p:sp>
        <p:sp>
          <p:nvSpPr>
            <p:cNvPr id="1394" name="Google Shape;1394;p180"/>
            <p:cNvSpPr/>
            <p:nvPr/>
          </p:nvSpPr>
          <p:spPr>
            <a:xfrm>
              <a:off x="7306288" y="3154175"/>
              <a:ext cx="442800" cy="377100"/>
            </a:xfrm>
            <a:prstGeom prst="round2Same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15</a:t>
              </a:r>
              <a:endParaRPr>
                <a:latin typeface="Avenir"/>
                <a:ea typeface="Avenir"/>
                <a:cs typeface="Avenir"/>
                <a:sym typeface="Avenir"/>
              </a:endParaRPr>
            </a:p>
          </p:txBody>
        </p:sp>
        <p:sp>
          <p:nvSpPr>
            <p:cNvPr id="1395" name="Google Shape;1395;p180"/>
            <p:cNvSpPr txBox="1"/>
            <p:nvPr/>
          </p:nvSpPr>
          <p:spPr>
            <a:xfrm>
              <a:off x="5308175" y="2677525"/>
              <a:ext cx="3014400" cy="2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Sample to test for defective articles</a:t>
              </a:r>
              <a:endParaRPr>
                <a:latin typeface="Avenir"/>
                <a:ea typeface="Avenir"/>
                <a:cs typeface="Avenir"/>
                <a:sym typeface="Aveni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9"/>
          <p:cNvSpPr txBox="1">
            <a:spLocks noGrp="1"/>
          </p:cNvSpPr>
          <p:nvPr>
            <p:ph type="body" idx="2"/>
          </p:nvPr>
        </p:nvSpPr>
        <p:spPr>
          <a:xfrm>
            <a:off x="422025" y="1571700"/>
            <a:ext cx="83979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Solution:</a:t>
            </a:r>
            <a:endParaRPr>
              <a:solidFill>
                <a:schemeClr val="dk1"/>
              </a:solidFill>
            </a:endParaRPr>
          </a:p>
          <a:p>
            <a:pPr marL="0" lvl="0" indent="0" algn="l" rtl="0">
              <a:spcBef>
                <a:spcPts val="1600"/>
              </a:spcBef>
              <a:spcAft>
                <a:spcPts val="0"/>
              </a:spcAft>
              <a:buNone/>
            </a:pPr>
            <a:r>
              <a:rPr lang="en-GB" sz="1600">
                <a:solidFill>
                  <a:schemeClr val="dk1"/>
                </a:solidFill>
              </a:rPr>
              <a:t>The nature of the data collected is as follows:</a:t>
            </a:r>
            <a:endParaRPr sz="1600">
              <a:solidFill>
                <a:schemeClr val="dk1"/>
              </a:solidFill>
            </a:endParaRPr>
          </a:p>
          <a:p>
            <a:pPr marL="914400" lvl="0" indent="-330200" algn="l" rtl="0">
              <a:lnSpc>
                <a:spcPct val="100000"/>
              </a:lnSpc>
              <a:spcBef>
                <a:spcPts val="1600"/>
              </a:spcBef>
              <a:spcAft>
                <a:spcPts val="0"/>
              </a:spcAft>
              <a:buClr>
                <a:schemeClr val="dk1"/>
              </a:buClr>
              <a:buSzPts val="1600"/>
              <a:buChar char="●"/>
            </a:pPr>
            <a:r>
              <a:rPr lang="en-GB" sz="1600">
                <a:solidFill>
                  <a:schemeClr val="dk1"/>
                </a:solidFill>
              </a:rPr>
              <a:t>mode of payment: the data takes two distinct values </a:t>
            </a:r>
            <a:r>
              <a:rPr lang="en-GB" sz="1600" i="1">
                <a:solidFill>
                  <a:schemeClr val="dk1"/>
                </a:solidFill>
              </a:rPr>
              <a:t>Cashless payment</a:t>
            </a:r>
            <a:r>
              <a:rPr lang="en-GB" sz="1600">
                <a:solidFill>
                  <a:schemeClr val="dk1"/>
                </a:solidFill>
              </a:rPr>
              <a:t> and </a:t>
            </a:r>
            <a:r>
              <a:rPr lang="en-GB" sz="1600" i="1">
                <a:solidFill>
                  <a:schemeClr val="dk1"/>
                </a:solidFill>
              </a:rPr>
              <a:t>Cash payment</a:t>
            </a:r>
            <a:r>
              <a:rPr lang="en-GB" sz="1600">
                <a:solidFill>
                  <a:schemeClr val="dk1"/>
                </a:solidFill>
              </a:rPr>
              <a:t> </a:t>
            </a:r>
            <a:endParaRPr sz="1600">
              <a:solidFill>
                <a:schemeClr val="dk1"/>
              </a:solidFill>
            </a:endParaRPr>
          </a:p>
          <a:p>
            <a:pPr marL="914400" lvl="0" indent="-330200" algn="l" rtl="0">
              <a:spcBef>
                <a:spcPts val="2000"/>
              </a:spcBef>
              <a:spcAft>
                <a:spcPts val="0"/>
              </a:spcAft>
              <a:buClr>
                <a:schemeClr val="dk1"/>
              </a:buClr>
              <a:buSzPts val="1600"/>
              <a:buChar char="●"/>
            </a:pPr>
            <a:r>
              <a:rPr lang="en-GB" sz="1600">
                <a:solidFill>
                  <a:schemeClr val="dk1"/>
                </a:solidFill>
              </a:rPr>
              <a:t>bill amount: It takes values such as $11.45, $32, $8.</a:t>
            </a:r>
            <a:endParaRPr sz="1600">
              <a:solidFill>
                <a:srgbClr val="FF0000"/>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573" name="Google Shape;573;p79"/>
          <p:cNvSpPr txBox="1">
            <a:spLocks noGrp="1"/>
          </p:cNvSpPr>
          <p:nvPr>
            <p:ph type="subTitle" idx="1"/>
          </p:nvPr>
        </p:nvSpPr>
        <p:spPr>
          <a:xfrm>
            <a:off x="422025" y="974925"/>
            <a:ext cx="5341200" cy="3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Random variable</a:t>
            </a:r>
            <a:endParaRPr/>
          </a:p>
        </p:txBody>
      </p:sp>
    </p:spTree>
    <p:extLst>
      <p:ext uri="{BB962C8B-B14F-4D97-AF65-F5344CB8AC3E}">
        <p14:creationId xmlns:p14="http://schemas.microsoft.com/office/powerpoint/2010/main" val="8699530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81"/>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SRS with replacement</a:t>
            </a:r>
            <a:endParaRPr/>
          </a:p>
        </p:txBody>
      </p:sp>
      <p:sp>
        <p:nvSpPr>
          <p:cNvPr id="1401" name="Google Shape;1401;p181"/>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highlight>
                  <a:schemeClr val="lt1"/>
                </a:highlight>
              </a:rPr>
              <a:t>The probability of selecting a specific unit at any given draw is always 1/N, where N is total number of sample units</a:t>
            </a:r>
            <a:endParaRPr>
              <a:highlight>
                <a:schemeClr val="lt1"/>
              </a:highlight>
            </a:endParaRPr>
          </a:p>
          <a:p>
            <a:pPr marL="457200" lvl="0" indent="-330200" algn="l" rtl="0">
              <a:lnSpc>
                <a:spcPct val="100000"/>
              </a:lnSpc>
              <a:spcBef>
                <a:spcPts val="3000"/>
              </a:spcBef>
              <a:spcAft>
                <a:spcPts val="0"/>
              </a:spcAft>
              <a:buClr>
                <a:schemeClr val="dk1"/>
              </a:buClr>
              <a:buSzPts val="1600"/>
              <a:buChar char="●"/>
            </a:pPr>
            <a:r>
              <a:rPr lang="en-GB">
                <a:solidFill>
                  <a:schemeClr val="dk1"/>
                </a:solidFill>
                <a:highlight>
                  <a:schemeClr val="lt1"/>
                </a:highlight>
              </a:rPr>
              <a:t>From N sample units, if sample of size n is drawn, there are N</a:t>
            </a:r>
            <a:r>
              <a:rPr lang="en-GB" baseline="30000">
                <a:solidFill>
                  <a:schemeClr val="dk1"/>
                </a:solidFill>
                <a:highlight>
                  <a:schemeClr val="lt1"/>
                </a:highlight>
              </a:rPr>
              <a:t>n</a:t>
            </a:r>
            <a:r>
              <a:rPr lang="en-GB">
                <a:solidFill>
                  <a:schemeClr val="dk1"/>
                </a:solidFill>
                <a:highlight>
                  <a:schemeClr val="lt1"/>
                </a:highlight>
              </a:rPr>
              <a:t> possible samples</a:t>
            </a:r>
            <a:endParaRPr>
              <a:solidFill>
                <a:schemeClr val="dk1"/>
              </a:solidFill>
              <a:highlight>
                <a:schemeClr val="lt1"/>
              </a:highlight>
            </a:endParaRPr>
          </a:p>
          <a:p>
            <a:pPr marL="457200" lvl="0" indent="-330200" algn="l" rtl="0">
              <a:lnSpc>
                <a:spcPct val="100000"/>
              </a:lnSpc>
              <a:spcBef>
                <a:spcPts val="3000"/>
              </a:spcBef>
              <a:spcAft>
                <a:spcPts val="0"/>
              </a:spcAft>
              <a:buClr>
                <a:schemeClr val="dk1"/>
              </a:buClr>
              <a:buSzPts val="1600"/>
              <a:buChar char="●"/>
            </a:pPr>
            <a:r>
              <a:rPr lang="en-GB">
                <a:solidFill>
                  <a:schemeClr val="dk1"/>
                </a:solidFill>
                <a:highlight>
                  <a:schemeClr val="lt1"/>
                </a:highlight>
              </a:rPr>
              <a:t>The probability of selecting one of them is 1/N</a:t>
            </a:r>
            <a:r>
              <a:rPr lang="en-GB" baseline="30000">
                <a:solidFill>
                  <a:schemeClr val="dk1"/>
                </a:solidFill>
                <a:highlight>
                  <a:schemeClr val="lt1"/>
                </a:highlight>
              </a:rPr>
              <a:t>n</a:t>
            </a:r>
            <a:endParaRPr>
              <a:highlight>
                <a:schemeClr val="lt1"/>
              </a:highlight>
            </a:endParaRPr>
          </a:p>
          <a:p>
            <a:pPr marL="457200" lvl="0" indent="-330200" algn="l" rtl="0">
              <a:lnSpc>
                <a:spcPct val="100000"/>
              </a:lnSpc>
              <a:spcBef>
                <a:spcPts val="3000"/>
              </a:spcBef>
              <a:spcAft>
                <a:spcPts val="0"/>
              </a:spcAft>
              <a:buSzPts val="1600"/>
              <a:buChar char="●"/>
            </a:pPr>
            <a:r>
              <a:rPr lang="en-GB">
                <a:highlight>
                  <a:schemeClr val="lt1"/>
                </a:highlight>
              </a:rPr>
              <a:t>Example: You have 5 fruits and want to take a sample of 2. You can choose a fruit more than once.</a:t>
            </a:r>
            <a:endParaRPr>
              <a:solidFill>
                <a:srgbClr val="FF0000"/>
              </a:solidFill>
              <a:highlight>
                <a:schemeClr val="lt1"/>
              </a:highlight>
            </a:endParaRPr>
          </a:p>
          <a:p>
            <a:pPr marL="0" lvl="0" indent="0" algn="l" rtl="0">
              <a:lnSpc>
                <a:spcPct val="200000"/>
              </a:lnSpc>
              <a:spcBef>
                <a:spcPts val="3000"/>
              </a:spcBef>
              <a:spcAft>
                <a:spcPts val="0"/>
              </a:spcAft>
              <a:buNone/>
            </a:pPr>
            <a:endParaRPr>
              <a:highlight>
                <a:schemeClr val="lt1"/>
              </a:highlight>
            </a:endParaRPr>
          </a:p>
          <a:p>
            <a:pPr marL="0" lvl="0" indent="0" algn="l" rtl="0">
              <a:lnSpc>
                <a:spcPct val="200000"/>
              </a:lnSpc>
              <a:spcBef>
                <a:spcPts val="0"/>
              </a:spcBef>
              <a:spcAft>
                <a:spcPts val="0"/>
              </a:spcAft>
              <a:buNone/>
            </a:pPr>
            <a:endParaRPr>
              <a:highlight>
                <a:schemeClr val="lt1"/>
              </a:highlight>
            </a:endParaRPr>
          </a:p>
          <a:p>
            <a:pPr marL="457200" lvl="0" indent="0" algn="l" rtl="0">
              <a:lnSpc>
                <a:spcPct val="150000"/>
              </a:lnSpc>
              <a:spcBef>
                <a:spcPts val="0"/>
              </a:spcBef>
              <a:spcAft>
                <a:spcPts val="0"/>
              </a:spcAft>
              <a:buClr>
                <a:schemeClr val="dk1"/>
              </a:buClr>
              <a:buSzPts val="1100"/>
              <a:buFont typeface="Arial"/>
              <a:buNone/>
            </a:pPr>
            <a:endParaRPr sz="1900">
              <a:solidFill>
                <a:srgbClr val="222222"/>
              </a:solidFill>
              <a:highlight>
                <a:schemeClr val="lt1"/>
              </a:highlight>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82"/>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SRS with replacement</a:t>
            </a:r>
            <a:endParaRPr/>
          </a:p>
        </p:txBody>
      </p:sp>
      <p:sp>
        <p:nvSpPr>
          <p:cNvPr id="1407" name="Google Shape;1407;p182"/>
          <p:cNvSpPr txBox="1"/>
          <p:nvPr/>
        </p:nvSpPr>
        <p:spPr>
          <a:xfrm>
            <a:off x="422025" y="3026950"/>
            <a:ext cx="2820300" cy="106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a:solidFill>
                  <a:schemeClr val="dk1"/>
                </a:solidFill>
                <a:highlight>
                  <a:schemeClr val="lt1"/>
                </a:highlight>
                <a:latin typeface="Avenir"/>
                <a:ea typeface="Avenir"/>
                <a:cs typeface="Avenir"/>
                <a:sym typeface="Avenir"/>
              </a:rPr>
              <a:t>The unit selected to be in the </a:t>
            </a:r>
            <a:r>
              <a:rPr lang="en-GB" sz="1600">
                <a:solidFill>
                  <a:srgbClr val="6AA84F"/>
                </a:solidFill>
                <a:highlight>
                  <a:schemeClr val="lt1"/>
                </a:highlight>
                <a:latin typeface="Avenir"/>
                <a:ea typeface="Avenir"/>
                <a:cs typeface="Avenir"/>
                <a:sym typeface="Avenir"/>
              </a:rPr>
              <a:t>sample </a:t>
            </a:r>
            <a:r>
              <a:rPr lang="en-GB" sz="1600">
                <a:solidFill>
                  <a:schemeClr val="dk1"/>
                </a:solidFill>
                <a:highlight>
                  <a:schemeClr val="lt1"/>
                </a:highlight>
                <a:latin typeface="Avenir"/>
                <a:ea typeface="Avenir"/>
                <a:cs typeface="Avenir"/>
                <a:sym typeface="Avenir"/>
              </a:rPr>
              <a:t>is returned to the </a:t>
            </a:r>
            <a:r>
              <a:rPr lang="en-GB" sz="1600">
                <a:solidFill>
                  <a:srgbClr val="E69138"/>
                </a:solidFill>
                <a:highlight>
                  <a:schemeClr val="lt1"/>
                </a:highlight>
                <a:latin typeface="Avenir"/>
                <a:ea typeface="Avenir"/>
                <a:cs typeface="Avenir"/>
                <a:sym typeface="Avenir"/>
              </a:rPr>
              <a:t>population</a:t>
            </a:r>
            <a:r>
              <a:rPr lang="en-GB" sz="1600">
                <a:solidFill>
                  <a:schemeClr val="dk1"/>
                </a:solidFill>
                <a:highlight>
                  <a:schemeClr val="lt1"/>
                </a:highlight>
                <a:latin typeface="Avenir"/>
                <a:ea typeface="Avenir"/>
                <a:cs typeface="Avenir"/>
                <a:sym typeface="Avenir"/>
              </a:rPr>
              <a:t>.</a:t>
            </a:r>
            <a:endParaRPr sz="1600">
              <a:latin typeface="Avenir"/>
              <a:ea typeface="Avenir"/>
              <a:cs typeface="Avenir"/>
              <a:sym typeface="Avenir"/>
            </a:endParaRPr>
          </a:p>
        </p:txBody>
      </p:sp>
      <p:pic>
        <p:nvPicPr>
          <p:cNvPr id="1408" name="Google Shape;1408;p182"/>
          <p:cNvPicPr preferRelativeResize="0"/>
          <p:nvPr/>
        </p:nvPicPr>
        <p:blipFill>
          <a:blip r:embed="rId3">
            <a:alphaModFix/>
          </a:blip>
          <a:stretch>
            <a:fillRect/>
          </a:stretch>
        </p:blipFill>
        <p:spPr>
          <a:xfrm>
            <a:off x="3200425" y="1360600"/>
            <a:ext cx="3020269" cy="853237"/>
          </a:xfrm>
          <a:prstGeom prst="rect">
            <a:avLst/>
          </a:prstGeom>
          <a:noFill/>
          <a:ln>
            <a:noFill/>
          </a:ln>
        </p:spPr>
      </p:pic>
      <p:pic>
        <p:nvPicPr>
          <p:cNvPr id="1409" name="Google Shape;1409;p182"/>
          <p:cNvPicPr preferRelativeResize="0"/>
          <p:nvPr/>
        </p:nvPicPr>
        <p:blipFill>
          <a:blip r:embed="rId4">
            <a:alphaModFix/>
          </a:blip>
          <a:stretch>
            <a:fillRect/>
          </a:stretch>
        </p:blipFill>
        <p:spPr>
          <a:xfrm>
            <a:off x="3895899" y="2320037"/>
            <a:ext cx="2951119" cy="833701"/>
          </a:xfrm>
          <a:prstGeom prst="rect">
            <a:avLst/>
          </a:prstGeom>
          <a:noFill/>
          <a:ln>
            <a:noFill/>
          </a:ln>
        </p:spPr>
      </p:pic>
      <p:pic>
        <p:nvPicPr>
          <p:cNvPr id="1410" name="Google Shape;1410;p182"/>
          <p:cNvPicPr preferRelativeResize="0"/>
          <p:nvPr/>
        </p:nvPicPr>
        <p:blipFill>
          <a:blip r:embed="rId5">
            <a:alphaModFix/>
          </a:blip>
          <a:stretch>
            <a:fillRect/>
          </a:stretch>
        </p:blipFill>
        <p:spPr>
          <a:xfrm>
            <a:off x="4674257" y="3258538"/>
            <a:ext cx="2951119" cy="833701"/>
          </a:xfrm>
          <a:prstGeom prst="rect">
            <a:avLst/>
          </a:prstGeom>
          <a:noFill/>
          <a:ln>
            <a:noFill/>
          </a:ln>
        </p:spPr>
      </p:pic>
      <p:pic>
        <p:nvPicPr>
          <p:cNvPr id="1411" name="Google Shape;1411;p182"/>
          <p:cNvPicPr preferRelativeResize="0"/>
          <p:nvPr/>
        </p:nvPicPr>
        <p:blipFill>
          <a:blip r:embed="rId6">
            <a:alphaModFix/>
          </a:blip>
          <a:stretch>
            <a:fillRect/>
          </a:stretch>
        </p:blipFill>
        <p:spPr>
          <a:xfrm>
            <a:off x="5432725" y="4197025"/>
            <a:ext cx="2918015" cy="8337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83"/>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SRS with replacement - example</a:t>
            </a:r>
            <a:endParaRPr/>
          </a:p>
        </p:txBody>
      </p:sp>
      <p:sp>
        <p:nvSpPr>
          <p:cNvPr id="1417" name="Google Shape;1417;p183"/>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highlight>
                  <a:schemeClr val="lt1"/>
                </a:highlight>
              </a:rPr>
              <a:t>Generally used in simulation studies</a:t>
            </a:r>
            <a:endParaRPr>
              <a:highlight>
                <a:schemeClr val="lt1"/>
              </a:highlight>
            </a:endParaRPr>
          </a:p>
          <a:p>
            <a:pPr marL="457200" lvl="0" indent="-330200" algn="l" rtl="0">
              <a:lnSpc>
                <a:spcPct val="100000"/>
              </a:lnSpc>
              <a:spcBef>
                <a:spcPts val="3000"/>
              </a:spcBef>
              <a:spcAft>
                <a:spcPts val="0"/>
              </a:spcAft>
              <a:buSzPts val="1600"/>
              <a:buChar char="●"/>
            </a:pPr>
            <a:r>
              <a:rPr lang="en-GB">
                <a:highlight>
                  <a:schemeClr val="lt1"/>
                </a:highlight>
              </a:rPr>
              <a:t>A car insurance company wants to set the premium amount. The probabilities for major and minor accident are known to be 0.02% and 2% respectively</a:t>
            </a:r>
            <a:br>
              <a:rPr lang="en-GB">
                <a:highlight>
                  <a:schemeClr val="lt1"/>
                </a:highlight>
              </a:rPr>
            </a:br>
            <a:r>
              <a:rPr lang="en-GB">
                <a:highlight>
                  <a:schemeClr val="lt1"/>
                </a:highlight>
              </a:rPr>
              <a:t>(assume that an insuree can meet with an accident only once)</a:t>
            </a:r>
            <a:endParaRPr>
              <a:highlight>
                <a:schemeClr val="lt1"/>
              </a:highlight>
            </a:endParaRPr>
          </a:p>
          <a:p>
            <a:pPr marL="457200" lvl="0" indent="-330200" algn="l" rtl="0">
              <a:lnSpc>
                <a:spcPct val="100000"/>
              </a:lnSpc>
              <a:spcBef>
                <a:spcPts val="3000"/>
              </a:spcBef>
              <a:spcAft>
                <a:spcPts val="0"/>
              </a:spcAft>
              <a:buSzPts val="1600"/>
              <a:buChar char="●"/>
            </a:pPr>
            <a:r>
              <a:rPr lang="en-GB">
                <a:highlight>
                  <a:schemeClr val="lt1"/>
                </a:highlight>
              </a:rPr>
              <a:t>A SRS with replacement is conducted to simulate 1 million such scenarios</a:t>
            </a:r>
            <a:endParaRPr>
              <a:highlight>
                <a:schemeClr val="lt1"/>
              </a:highlight>
            </a:endParaRPr>
          </a:p>
          <a:p>
            <a:pPr marL="457200" lvl="0" indent="0" algn="l" rtl="0">
              <a:lnSpc>
                <a:spcPct val="150000"/>
              </a:lnSpc>
              <a:spcBef>
                <a:spcPts val="3000"/>
              </a:spcBef>
              <a:spcAft>
                <a:spcPts val="0"/>
              </a:spcAft>
              <a:buClr>
                <a:schemeClr val="dk1"/>
              </a:buClr>
              <a:buSzPts val="1100"/>
              <a:buFont typeface="Arial"/>
              <a:buNone/>
            </a:pPr>
            <a:endParaRPr sz="1900">
              <a:solidFill>
                <a:srgbClr val="222222"/>
              </a:solidFill>
              <a:highlight>
                <a:schemeClr val="lt1"/>
              </a:highlight>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84"/>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Simple random sample - python function </a:t>
            </a:r>
            <a:endParaRPr/>
          </a:p>
        </p:txBody>
      </p:sp>
      <p:graphicFrame>
        <p:nvGraphicFramePr>
          <p:cNvPr id="1423" name="Google Shape;1423;p184"/>
          <p:cNvGraphicFramePr/>
          <p:nvPr/>
        </p:nvGraphicFramePr>
        <p:xfrm>
          <a:off x="740325" y="1876850"/>
          <a:ext cx="7663350" cy="1629000"/>
        </p:xfrm>
        <a:graphic>
          <a:graphicData uri="http://schemas.openxmlformats.org/drawingml/2006/table">
            <a:tbl>
              <a:tblPr>
                <a:noFill/>
                <a:tableStyleId>{752DB110-38DB-4DD5-ACF8-180C5AEF61A4}</a:tableStyleId>
              </a:tblPr>
              <a:tblGrid>
                <a:gridCol w="2315150">
                  <a:extLst>
                    <a:ext uri="{9D8B030D-6E8A-4147-A177-3AD203B41FA5}">
                      <a16:colId xmlns:a16="http://schemas.microsoft.com/office/drawing/2014/main" val="20000"/>
                    </a:ext>
                  </a:extLst>
                </a:gridCol>
                <a:gridCol w="5348200">
                  <a:extLst>
                    <a:ext uri="{9D8B030D-6E8A-4147-A177-3AD203B41FA5}">
                      <a16:colId xmlns:a16="http://schemas.microsoft.com/office/drawing/2014/main" val="20001"/>
                    </a:ext>
                  </a:extLst>
                </a:gridCol>
              </a:tblGrid>
              <a:tr h="543000">
                <a:tc>
                  <a:txBody>
                    <a:bodyPr/>
                    <a:lstStyle/>
                    <a:p>
                      <a:pPr marL="0" lvl="0" indent="0" algn="ctr" rtl="0">
                        <a:spcBef>
                          <a:spcPts val="0"/>
                        </a:spcBef>
                        <a:spcAft>
                          <a:spcPts val="0"/>
                        </a:spcAft>
                        <a:buNone/>
                      </a:pPr>
                      <a:r>
                        <a:rPr lang="en-GB">
                          <a:latin typeface="Avenir"/>
                          <a:ea typeface="Avenir"/>
                          <a:cs typeface="Avenir"/>
                          <a:sym typeface="Avenir"/>
                        </a:rPr>
                        <a:t>Python function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GB">
                          <a:latin typeface="Avenir"/>
                          <a:ea typeface="Avenir"/>
                          <a:cs typeface="Avenir"/>
                          <a:sym typeface="Avenir"/>
                        </a:rPr>
                        <a:t>Description</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43000">
                <a:tc>
                  <a:txBody>
                    <a:bodyPr/>
                    <a:lstStyle/>
                    <a:p>
                      <a:pPr marL="0" lvl="0" indent="0" algn="ctr" rtl="0">
                        <a:spcBef>
                          <a:spcPts val="0"/>
                        </a:spcBef>
                        <a:spcAft>
                          <a:spcPts val="0"/>
                        </a:spcAft>
                        <a:buNone/>
                      </a:pPr>
                      <a:r>
                        <a:rPr lang="en-GB">
                          <a:latin typeface="Avenir"/>
                          <a:ea typeface="Avenir"/>
                          <a:cs typeface="Avenir"/>
                          <a:sym typeface="Avenir"/>
                        </a:rPr>
                        <a:t>random.choices()</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Avenir"/>
                          <a:ea typeface="Avenir"/>
                          <a:cs typeface="Avenir"/>
                          <a:sym typeface="Avenir"/>
                        </a:rPr>
                        <a:t>draw sample with replacement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3000">
                <a:tc>
                  <a:txBody>
                    <a:bodyPr/>
                    <a:lstStyle/>
                    <a:p>
                      <a:pPr marL="0" lvl="0" indent="0" algn="ctr" rtl="0">
                        <a:spcBef>
                          <a:spcPts val="0"/>
                        </a:spcBef>
                        <a:spcAft>
                          <a:spcPts val="0"/>
                        </a:spcAft>
                        <a:buNone/>
                      </a:pPr>
                      <a:r>
                        <a:rPr lang="en-GB">
                          <a:solidFill>
                            <a:schemeClr val="dk1"/>
                          </a:solidFill>
                          <a:latin typeface="Avenir"/>
                          <a:ea typeface="Avenir"/>
                          <a:cs typeface="Avenir"/>
                          <a:sym typeface="Avenir"/>
                        </a:rPr>
                        <a:t>random.sample()</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Avenir"/>
                          <a:ea typeface="Avenir"/>
                          <a:cs typeface="Avenir"/>
                          <a:sym typeface="Avenir"/>
                        </a:rPr>
                        <a:t>draw sample without replacement</a:t>
                      </a:r>
                      <a:endParaRPr>
                        <a:latin typeface="Avenir"/>
                        <a:ea typeface="Avenir"/>
                        <a:cs typeface="Avenir"/>
                        <a:sym typeface="Aveni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85"/>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Stratified sampling</a:t>
            </a:r>
            <a:endParaRPr/>
          </a:p>
        </p:txBody>
      </p:sp>
      <p:sp>
        <p:nvSpPr>
          <p:cNvPr id="1429" name="Google Shape;1429;p185"/>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GB">
                <a:highlight>
                  <a:schemeClr val="lt1"/>
                </a:highlight>
              </a:rPr>
              <a:t>Used when data is heterogeneous</a:t>
            </a:r>
            <a:endParaRPr>
              <a:highlight>
                <a:schemeClr val="lt1"/>
              </a:highlight>
            </a:endParaRPr>
          </a:p>
          <a:p>
            <a:pPr marL="457200" lvl="0" indent="-317500" algn="l" rtl="0">
              <a:lnSpc>
                <a:spcPct val="100000"/>
              </a:lnSpc>
              <a:spcBef>
                <a:spcPts val="2000"/>
              </a:spcBef>
              <a:spcAft>
                <a:spcPts val="0"/>
              </a:spcAft>
              <a:buClr>
                <a:schemeClr val="dk1"/>
              </a:buClr>
              <a:buSzPts val="1400"/>
              <a:buFont typeface="Arial"/>
              <a:buChar char="●"/>
            </a:pPr>
            <a:r>
              <a:rPr lang="en-GB">
                <a:highlight>
                  <a:schemeClr val="lt1"/>
                </a:highlight>
              </a:rPr>
              <a:t>Data is divided into homogeneous strata and a sample is drawn from them</a:t>
            </a:r>
            <a:endParaRPr>
              <a:highlight>
                <a:schemeClr val="lt1"/>
              </a:highlight>
            </a:endParaRPr>
          </a:p>
          <a:p>
            <a:pPr marL="457200" lvl="0" indent="-330200" algn="l" rtl="0">
              <a:lnSpc>
                <a:spcPct val="100000"/>
              </a:lnSpc>
              <a:spcBef>
                <a:spcPts val="2000"/>
              </a:spcBef>
              <a:spcAft>
                <a:spcPts val="0"/>
              </a:spcAft>
              <a:buClr>
                <a:schemeClr val="dk1"/>
              </a:buClr>
              <a:buSzPts val="1600"/>
              <a:buFont typeface="Avenir"/>
              <a:buChar char="●"/>
            </a:pPr>
            <a:r>
              <a:rPr lang="en-GB">
                <a:solidFill>
                  <a:srgbClr val="25AAE2"/>
                </a:solidFill>
                <a:highlight>
                  <a:schemeClr val="lt1"/>
                </a:highlight>
              </a:rPr>
              <a:t>Strata </a:t>
            </a:r>
            <a:r>
              <a:rPr lang="en-GB">
                <a:solidFill>
                  <a:schemeClr val="dk1"/>
                </a:solidFill>
                <a:highlight>
                  <a:schemeClr val="lt1"/>
                </a:highlight>
              </a:rPr>
              <a:t>are subgroups of the population formed on the basis of some similarity in units</a:t>
            </a:r>
            <a:endParaRPr>
              <a:solidFill>
                <a:schemeClr val="dk1"/>
              </a:solidFill>
              <a:highlight>
                <a:schemeClr val="lt1"/>
              </a:highlight>
            </a:endParaRPr>
          </a:p>
          <a:p>
            <a:pPr marL="457200" lvl="0" indent="-330200" algn="l" rtl="0">
              <a:lnSpc>
                <a:spcPct val="100000"/>
              </a:lnSpc>
              <a:spcBef>
                <a:spcPts val="2000"/>
              </a:spcBef>
              <a:spcAft>
                <a:spcPts val="0"/>
              </a:spcAft>
              <a:buClr>
                <a:schemeClr val="dk1"/>
              </a:buClr>
              <a:buSzPts val="1600"/>
              <a:buFont typeface="Avenir"/>
              <a:buChar char="●"/>
            </a:pPr>
            <a:r>
              <a:rPr lang="en-GB">
                <a:solidFill>
                  <a:schemeClr val="dk1"/>
                </a:solidFill>
                <a:highlight>
                  <a:schemeClr val="lt1"/>
                </a:highlight>
              </a:rPr>
              <a:t>Stratified sampling is done to accommodate representation of every stratum into a sample</a:t>
            </a:r>
            <a:endParaRPr/>
          </a:p>
          <a:p>
            <a:pPr marL="0" lvl="0" indent="0" algn="l" rtl="0">
              <a:spcBef>
                <a:spcPts val="2000"/>
              </a:spcBef>
              <a:spcAft>
                <a:spcPts val="160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86"/>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Stratified sampling</a:t>
            </a:r>
            <a:endParaRPr/>
          </a:p>
        </p:txBody>
      </p:sp>
      <p:sp>
        <p:nvSpPr>
          <p:cNvPr id="1435" name="Google Shape;1435;p186"/>
          <p:cNvSpPr txBox="1"/>
          <p:nvPr/>
        </p:nvSpPr>
        <p:spPr>
          <a:xfrm>
            <a:off x="741063" y="1529475"/>
            <a:ext cx="27564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The heterogeneous population</a:t>
            </a:r>
            <a:endParaRPr>
              <a:latin typeface="Avenir"/>
              <a:ea typeface="Avenir"/>
              <a:cs typeface="Avenir"/>
              <a:sym typeface="Avenir"/>
            </a:endParaRPr>
          </a:p>
        </p:txBody>
      </p:sp>
      <p:sp>
        <p:nvSpPr>
          <p:cNvPr id="1436" name="Google Shape;1436;p186"/>
          <p:cNvSpPr txBox="1"/>
          <p:nvPr/>
        </p:nvSpPr>
        <p:spPr>
          <a:xfrm>
            <a:off x="741063" y="3471675"/>
            <a:ext cx="3042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The sample represents every strata </a:t>
            </a:r>
            <a:endParaRPr>
              <a:latin typeface="Avenir"/>
              <a:ea typeface="Avenir"/>
              <a:cs typeface="Avenir"/>
              <a:sym typeface="Avenir"/>
            </a:endParaRPr>
          </a:p>
        </p:txBody>
      </p:sp>
      <p:sp>
        <p:nvSpPr>
          <p:cNvPr id="1437" name="Google Shape;1437;p186"/>
          <p:cNvSpPr txBox="1"/>
          <p:nvPr/>
        </p:nvSpPr>
        <p:spPr>
          <a:xfrm>
            <a:off x="741063" y="2352000"/>
            <a:ext cx="3042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The population is divided into homogeneous stratas   </a:t>
            </a:r>
            <a:endParaRPr>
              <a:latin typeface="Avenir"/>
              <a:ea typeface="Avenir"/>
              <a:cs typeface="Avenir"/>
              <a:sym typeface="Avenir"/>
            </a:endParaRPr>
          </a:p>
        </p:txBody>
      </p:sp>
      <p:pic>
        <p:nvPicPr>
          <p:cNvPr id="1438" name="Google Shape;1438;p186"/>
          <p:cNvPicPr preferRelativeResize="0"/>
          <p:nvPr/>
        </p:nvPicPr>
        <p:blipFill rotWithShape="1">
          <a:blip r:embed="rId3">
            <a:alphaModFix/>
          </a:blip>
          <a:srcRect t="5315" r="1555" b="4902"/>
          <a:stretch/>
        </p:blipFill>
        <p:spPr>
          <a:xfrm>
            <a:off x="3838888" y="1432838"/>
            <a:ext cx="4564050" cy="736417"/>
          </a:xfrm>
          <a:prstGeom prst="rect">
            <a:avLst/>
          </a:prstGeom>
          <a:noFill/>
          <a:ln>
            <a:noFill/>
          </a:ln>
        </p:spPr>
      </p:pic>
      <p:pic>
        <p:nvPicPr>
          <p:cNvPr id="1439" name="Google Shape;1439;p186"/>
          <p:cNvPicPr preferRelativeResize="0"/>
          <p:nvPr/>
        </p:nvPicPr>
        <p:blipFill rotWithShape="1">
          <a:blip r:embed="rId4">
            <a:alphaModFix/>
          </a:blip>
          <a:srcRect l="1793" t="8437" r="2320" b="10583"/>
          <a:stretch/>
        </p:blipFill>
        <p:spPr>
          <a:xfrm>
            <a:off x="3861088" y="3357275"/>
            <a:ext cx="4454625" cy="736400"/>
          </a:xfrm>
          <a:prstGeom prst="rect">
            <a:avLst/>
          </a:prstGeom>
          <a:noFill/>
          <a:ln>
            <a:noFill/>
          </a:ln>
        </p:spPr>
      </p:pic>
      <p:pic>
        <p:nvPicPr>
          <p:cNvPr id="1440" name="Google Shape;1440;p186"/>
          <p:cNvPicPr preferRelativeResize="0"/>
          <p:nvPr/>
        </p:nvPicPr>
        <p:blipFill rotWithShape="1">
          <a:blip r:embed="rId5">
            <a:alphaModFix/>
          </a:blip>
          <a:srcRect l="780" t="2213" r="2871" b="4004"/>
          <a:stretch/>
        </p:blipFill>
        <p:spPr>
          <a:xfrm>
            <a:off x="3828588" y="4159432"/>
            <a:ext cx="4519650" cy="723293"/>
          </a:xfrm>
          <a:prstGeom prst="rect">
            <a:avLst/>
          </a:prstGeom>
          <a:noFill/>
          <a:ln>
            <a:noFill/>
          </a:ln>
        </p:spPr>
      </p:pic>
      <p:pic>
        <p:nvPicPr>
          <p:cNvPr id="1441" name="Google Shape;1441;p186"/>
          <p:cNvPicPr preferRelativeResize="0"/>
          <p:nvPr/>
        </p:nvPicPr>
        <p:blipFill rotWithShape="1">
          <a:blip r:embed="rId6">
            <a:alphaModFix/>
          </a:blip>
          <a:srcRect l="807" t="4849" r="728" b="6819"/>
          <a:stretch/>
        </p:blipFill>
        <p:spPr>
          <a:xfrm>
            <a:off x="3838888" y="2327679"/>
            <a:ext cx="4564051" cy="750396"/>
          </a:xfrm>
          <a:prstGeom prst="rect">
            <a:avLst/>
          </a:prstGeom>
          <a:noFill/>
          <a:ln>
            <a:noFill/>
          </a:ln>
        </p:spPr>
      </p:pic>
      <p:sp>
        <p:nvSpPr>
          <p:cNvPr id="1442" name="Google Shape;1442;p186"/>
          <p:cNvSpPr txBox="1"/>
          <p:nvPr/>
        </p:nvSpPr>
        <p:spPr>
          <a:xfrm>
            <a:off x="741063" y="4299450"/>
            <a:ext cx="3042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venir"/>
                <a:ea typeface="Avenir"/>
                <a:cs typeface="Avenir"/>
                <a:sym typeface="Avenir"/>
              </a:rPr>
              <a:t>The sample is heterogeneous</a:t>
            </a:r>
            <a:endParaRPr>
              <a:latin typeface="Avenir"/>
              <a:ea typeface="Avenir"/>
              <a:cs typeface="Avenir"/>
              <a:sym typeface="Aveni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87"/>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Stratified sampling - example</a:t>
            </a:r>
            <a:endParaRPr/>
          </a:p>
        </p:txBody>
      </p:sp>
      <p:sp>
        <p:nvSpPr>
          <p:cNvPr id="1448" name="Google Shape;1448;p187"/>
          <p:cNvSpPr txBox="1">
            <a:spLocks noGrp="1"/>
          </p:cNvSpPr>
          <p:nvPr>
            <p:ph type="body" idx="2"/>
          </p:nvPr>
        </p:nvSpPr>
        <p:spPr>
          <a:xfrm>
            <a:off x="422025" y="1571700"/>
            <a:ext cx="4508100" cy="2746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Avenir"/>
              <a:buChar char="●"/>
            </a:pPr>
            <a:r>
              <a:rPr lang="en-GB">
                <a:solidFill>
                  <a:schemeClr val="dk1"/>
                </a:solidFill>
                <a:highlight>
                  <a:schemeClr val="lt1"/>
                </a:highlight>
              </a:rPr>
              <a:t>An economist wants to study the socio-economic strata of the society</a:t>
            </a:r>
            <a:endParaRPr>
              <a:solidFill>
                <a:schemeClr val="dk1"/>
              </a:solidFill>
              <a:highlight>
                <a:schemeClr val="lt1"/>
              </a:highlight>
            </a:endParaRPr>
          </a:p>
          <a:p>
            <a:pPr marL="457200" lvl="0" indent="-317500" algn="l" rtl="0">
              <a:lnSpc>
                <a:spcPct val="100000"/>
              </a:lnSpc>
              <a:spcBef>
                <a:spcPts val="4000"/>
              </a:spcBef>
              <a:spcAft>
                <a:spcPts val="0"/>
              </a:spcAft>
              <a:buClr>
                <a:schemeClr val="dk1"/>
              </a:buClr>
              <a:buSzPts val="1400"/>
              <a:buFont typeface="Arial"/>
              <a:buChar char="●"/>
            </a:pPr>
            <a:r>
              <a:rPr lang="en-GB">
                <a:solidFill>
                  <a:schemeClr val="dk1"/>
                </a:solidFill>
                <a:highlight>
                  <a:schemeClr val="lt1"/>
                </a:highlight>
              </a:rPr>
              <a:t>He divides the data into stratas as </a:t>
            </a:r>
            <a:r>
              <a:rPr lang="en-GB" b="1">
                <a:solidFill>
                  <a:srgbClr val="1155CC"/>
                </a:solidFill>
                <a:highlight>
                  <a:schemeClr val="lt1"/>
                </a:highlight>
              </a:rPr>
              <a:t>Below Poverty</a:t>
            </a:r>
            <a:r>
              <a:rPr lang="en-GB" b="1">
                <a:solidFill>
                  <a:srgbClr val="3C78D8"/>
                </a:solidFill>
                <a:highlight>
                  <a:schemeClr val="lt1"/>
                </a:highlight>
              </a:rPr>
              <a:t>,</a:t>
            </a:r>
            <a:r>
              <a:rPr lang="en-GB" b="1">
                <a:solidFill>
                  <a:schemeClr val="dk1"/>
                </a:solidFill>
                <a:highlight>
                  <a:schemeClr val="lt1"/>
                </a:highlight>
              </a:rPr>
              <a:t> </a:t>
            </a:r>
            <a:r>
              <a:rPr lang="en-GB" b="1">
                <a:solidFill>
                  <a:srgbClr val="FF9900"/>
                </a:solidFill>
                <a:highlight>
                  <a:schemeClr val="lt1"/>
                </a:highlight>
              </a:rPr>
              <a:t>Low</a:t>
            </a:r>
            <a:r>
              <a:rPr lang="en-GB" b="1">
                <a:solidFill>
                  <a:schemeClr val="dk1"/>
                </a:solidFill>
                <a:highlight>
                  <a:schemeClr val="lt1"/>
                </a:highlight>
              </a:rPr>
              <a:t>, </a:t>
            </a:r>
            <a:r>
              <a:rPr lang="en-GB" b="1">
                <a:solidFill>
                  <a:srgbClr val="741B47"/>
                </a:solidFill>
                <a:highlight>
                  <a:schemeClr val="lt1"/>
                </a:highlight>
              </a:rPr>
              <a:t>Middle</a:t>
            </a:r>
            <a:r>
              <a:rPr lang="en-GB">
                <a:solidFill>
                  <a:schemeClr val="dk1"/>
                </a:solidFill>
                <a:highlight>
                  <a:schemeClr val="lt1"/>
                </a:highlight>
              </a:rPr>
              <a:t>, and</a:t>
            </a:r>
            <a:r>
              <a:rPr lang="en-GB">
                <a:solidFill>
                  <a:srgbClr val="6AA84F"/>
                </a:solidFill>
                <a:highlight>
                  <a:schemeClr val="lt1"/>
                </a:highlight>
              </a:rPr>
              <a:t> </a:t>
            </a:r>
            <a:r>
              <a:rPr lang="en-GB" b="1">
                <a:solidFill>
                  <a:srgbClr val="38761D"/>
                </a:solidFill>
                <a:highlight>
                  <a:schemeClr val="lt1"/>
                </a:highlight>
              </a:rPr>
              <a:t>High </a:t>
            </a:r>
            <a:r>
              <a:rPr lang="en-GB">
                <a:solidFill>
                  <a:schemeClr val="dk1"/>
                </a:solidFill>
                <a:highlight>
                  <a:schemeClr val="lt1"/>
                </a:highlight>
              </a:rPr>
              <a:t>socio-economic groups</a:t>
            </a:r>
            <a:endParaRPr>
              <a:solidFill>
                <a:schemeClr val="dk1"/>
              </a:solidFill>
              <a:highlight>
                <a:schemeClr val="lt1"/>
              </a:highlight>
            </a:endParaRPr>
          </a:p>
          <a:p>
            <a:pPr marL="457200" lvl="0" indent="-317500" algn="l" rtl="0">
              <a:lnSpc>
                <a:spcPct val="100000"/>
              </a:lnSpc>
              <a:spcBef>
                <a:spcPts val="4000"/>
              </a:spcBef>
              <a:spcAft>
                <a:spcPts val="0"/>
              </a:spcAft>
              <a:buClr>
                <a:schemeClr val="dk1"/>
              </a:buClr>
              <a:buSzPts val="1400"/>
              <a:buFont typeface="Arial"/>
              <a:buChar char="●"/>
            </a:pPr>
            <a:r>
              <a:rPr lang="en-GB">
                <a:solidFill>
                  <a:schemeClr val="dk1"/>
                </a:solidFill>
                <a:highlight>
                  <a:schemeClr val="lt1"/>
                </a:highlight>
              </a:rPr>
              <a:t>A sample is drawn from each of the strata </a:t>
            </a:r>
            <a:endParaRPr/>
          </a:p>
          <a:p>
            <a:pPr marL="0" lvl="0" indent="0" algn="l" rtl="0">
              <a:spcBef>
                <a:spcPts val="2000"/>
              </a:spcBef>
              <a:spcAft>
                <a:spcPts val="1600"/>
              </a:spcAft>
              <a:buNone/>
            </a:pPr>
            <a:endParaRPr/>
          </a:p>
        </p:txBody>
      </p:sp>
      <p:pic>
        <p:nvPicPr>
          <p:cNvPr id="1449" name="Google Shape;1449;p187"/>
          <p:cNvPicPr preferRelativeResize="0"/>
          <p:nvPr/>
        </p:nvPicPr>
        <p:blipFill>
          <a:blip r:embed="rId3">
            <a:alphaModFix/>
          </a:blip>
          <a:stretch>
            <a:fillRect/>
          </a:stretch>
        </p:blipFill>
        <p:spPr>
          <a:xfrm>
            <a:off x="4930125" y="1571700"/>
            <a:ext cx="3944524" cy="1534350"/>
          </a:xfrm>
          <a:prstGeom prst="rect">
            <a:avLst/>
          </a:prstGeom>
          <a:noFill/>
          <a:ln>
            <a:noFill/>
          </a:ln>
        </p:spPr>
      </p:pic>
      <p:pic>
        <p:nvPicPr>
          <p:cNvPr id="1450" name="Google Shape;1450;p187"/>
          <p:cNvPicPr preferRelativeResize="0"/>
          <p:nvPr/>
        </p:nvPicPr>
        <p:blipFill>
          <a:blip r:embed="rId4">
            <a:alphaModFix/>
          </a:blip>
          <a:stretch>
            <a:fillRect/>
          </a:stretch>
        </p:blipFill>
        <p:spPr>
          <a:xfrm>
            <a:off x="5226058" y="3660025"/>
            <a:ext cx="3352653" cy="1119550"/>
          </a:xfrm>
          <a:prstGeom prst="rect">
            <a:avLst/>
          </a:prstGeom>
          <a:noFill/>
          <a:ln>
            <a:noFill/>
          </a:ln>
        </p:spPr>
      </p:pic>
      <p:sp>
        <p:nvSpPr>
          <p:cNvPr id="1451" name="Google Shape;1451;p187"/>
          <p:cNvSpPr txBox="1"/>
          <p:nvPr/>
        </p:nvSpPr>
        <p:spPr>
          <a:xfrm>
            <a:off x="5973575" y="3409725"/>
            <a:ext cx="1857600" cy="2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Sample</a:t>
            </a:r>
            <a:endParaRPr>
              <a:latin typeface="Avenir"/>
              <a:ea typeface="Avenir"/>
              <a:cs typeface="Avenir"/>
              <a:sym typeface="Avenir"/>
            </a:endParaRPr>
          </a:p>
        </p:txBody>
      </p:sp>
      <p:sp>
        <p:nvSpPr>
          <p:cNvPr id="1452" name="Google Shape;1452;p187"/>
          <p:cNvSpPr txBox="1"/>
          <p:nvPr/>
        </p:nvSpPr>
        <p:spPr>
          <a:xfrm>
            <a:off x="5973588" y="1365300"/>
            <a:ext cx="1857600" cy="2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Population</a:t>
            </a:r>
            <a:endParaRPr>
              <a:latin typeface="Avenir"/>
              <a:ea typeface="Avenir"/>
              <a:cs typeface="Avenir"/>
              <a:sym typeface="Aveni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88"/>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Systematic sampling</a:t>
            </a:r>
            <a:endParaRPr/>
          </a:p>
        </p:txBody>
      </p:sp>
      <p:sp>
        <p:nvSpPr>
          <p:cNvPr id="1458" name="Google Shape;1458;p188"/>
          <p:cNvSpPr txBox="1">
            <a:spLocks noGrp="1"/>
          </p:cNvSpPr>
          <p:nvPr>
            <p:ph type="body" idx="2"/>
          </p:nvPr>
        </p:nvSpPr>
        <p:spPr>
          <a:xfrm>
            <a:off x="422025" y="1571700"/>
            <a:ext cx="8399700" cy="1313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Sampling is done in a systematic manner</a:t>
            </a:r>
            <a:endParaRPr/>
          </a:p>
          <a:p>
            <a:pPr marL="457200" lvl="0" indent="-330200" algn="l" rtl="0">
              <a:lnSpc>
                <a:spcPct val="100000"/>
              </a:lnSpc>
              <a:spcBef>
                <a:spcPts val="3000"/>
              </a:spcBef>
              <a:spcAft>
                <a:spcPts val="0"/>
              </a:spcAft>
              <a:buSzPts val="1600"/>
              <a:buChar char="●"/>
            </a:pPr>
            <a:r>
              <a:rPr lang="en-GB"/>
              <a:t>From a population of N = 36 if a sample of n = 6 is to be drawn, then data is arranged in k parts such that N = nk </a:t>
            </a:r>
            <a:endParaRPr/>
          </a:p>
          <a:p>
            <a:pPr marL="0" lvl="0" indent="0" algn="l" rtl="0">
              <a:lnSpc>
                <a:spcPct val="100000"/>
              </a:lnSpc>
              <a:spcBef>
                <a:spcPts val="3000"/>
              </a:spcBef>
              <a:spcAft>
                <a:spcPts val="4000"/>
              </a:spcAft>
              <a:buNone/>
            </a:pPr>
            <a:endParaRPr/>
          </a:p>
        </p:txBody>
      </p:sp>
      <p:sp>
        <p:nvSpPr>
          <p:cNvPr id="1459" name="Google Shape;1459;p188"/>
          <p:cNvSpPr txBox="1"/>
          <p:nvPr/>
        </p:nvSpPr>
        <p:spPr>
          <a:xfrm>
            <a:off x="430125" y="3073550"/>
            <a:ext cx="4937400" cy="1810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A random number is chosen from 1 to 6 (say 4)</a:t>
            </a:r>
            <a:endParaRPr sz="1600">
              <a:solidFill>
                <a:schemeClr val="dk1"/>
              </a:solidFill>
              <a:latin typeface="Avenir"/>
              <a:ea typeface="Avenir"/>
              <a:cs typeface="Avenir"/>
              <a:sym typeface="Avenir"/>
            </a:endParaRPr>
          </a:p>
          <a:p>
            <a:pPr marL="457200" lvl="0" indent="-330200" algn="l" rtl="0">
              <a:spcBef>
                <a:spcPts val="4000"/>
              </a:spcBef>
              <a:spcAft>
                <a:spcPts val="4000"/>
              </a:spcAft>
              <a:buClr>
                <a:schemeClr val="dk1"/>
              </a:buClr>
              <a:buSzPts val="1600"/>
              <a:buFont typeface="Avenir"/>
              <a:buChar char="●"/>
            </a:pPr>
            <a:r>
              <a:rPr lang="en-GB" sz="1600">
                <a:solidFill>
                  <a:schemeClr val="dk1"/>
                </a:solidFill>
                <a:latin typeface="Avenir"/>
                <a:ea typeface="Avenir"/>
                <a:cs typeface="Avenir"/>
                <a:sym typeface="Avenir"/>
              </a:rPr>
              <a:t>The data corresponding to this number is the systematic sample</a:t>
            </a:r>
            <a:endParaRPr>
              <a:latin typeface="Avenir"/>
              <a:ea typeface="Avenir"/>
              <a:cs typeface="Avenir"/>
              <a:sym typeface="Avenir"/>
            </a:endParaRPr>
          </a:p>
        </p:txBody>
      </p:sp>
      <p:pic>
        <p:nvPicPr>
          <p:cNvPr id="1460" name="Google Shape;1460;p188"/>
          <p:cNvPicPr preferRelativeResize="0"/>
          <p:nvPr/>
        </p:nvPicPr>
        <p:blipFill>
          <a:blip r:embed="rId3">
            <a:alphaModFix/>
          </a:blip>
          <a:stretch>
            <a:fillRect/>
          </a:stretch>
        </p:blipFill>
        <p:spPr>
          <a:xfrm>
            <a:off x="6048600" y="2768975"/>
            <a:ext cx="2523012" cy="1953299"/>
          </a:xfrm>
          <a:prstGeom prst="rect">
            <a:avLst/>
          </a:prstGeom>
          <a:noFill/>
          <a:ln>
            <a:noFill/>
          </a:ln>
        </p:spPr>
      </p:pic>
      <p:sp>
        <p:nvSpPr>
          <p:cNvPr id="1461" name="Google Shape;1461;p188"/>
          <p:cNvSpPr/>
          <p:nvPr/>
        </p:nvSpPr>
        <p:spPr>
          <a:xfrm>
            <a:off x="7231375" y="2652425"/>
            <a:ext cx="555600" cy="2186400"/>
          </a:xfrm>
          <a:prstGeom prst="roundRect">
            <a:avLst>
              <a:gd name="adj" fmla="val 16667"/>
            </a:avLst>
          </a:prstGeom>
          <a:noFill/>
          <a:ln w="19050" cap="flat" cmpd="sng">
            <a:solidFill>
              <a:srgbClr val="25AA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189"/>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Systematic sampling - example</a:t>
            </a:r>
            <a:endParaRPr/>
          </a:p>
        </p:txBody>
      </p:sp>
      <p:sp>
        <p:nvSpPr>
          <p:cNvPr id="1467" name="Google Shape;1467;p189"/>
          <p:cNvSpPr txBox="1">
            <a:spLocks noGrp="1"/>
          </p:cNvSpPr>
          <p:nvPr>
            <p:ph type="body" idx="2"/>
          </p:nvPr>
        </p:nvSpPr>
        <p:spPr>
          <a:xfrm>
            <a:off x="422025" y="1571700"/>
            <a:ext cx="5044200" cy="3025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Use when there are no patterns in the data</a:t>
            </a:r>
            <a:endParaRPr/>
          </a:p>
          <a:p>
            <a:pPr marL="457200" lvl="0" indent="-330200" algn="l" rtl="0">
              <a:lnSpc>
                <a:spcPct val="100000"/>
              </a:lnSpc>
              <a:spcBef>
                <a:spcPts val="5000"/>
              </a:spcBef>
              <a:spcAft>
                <a:spcPts val="0"/>
              </a:spcAft>
              <a:buSzPts val="1600"/>
              <a:buChar char="●"/>
            </a:pPr>
            <a:r>
              <a:rPr lang="en-GB"/>
              <a:t>To test the quality of packaging, packets are to be selected from a box</a:t>
            </a:r>
            <a:endParaRPr/>
          </a:p>
          <a:p>
            <a:pPr marL="457200" lvl="0" indent="-330200" algn="l" rtl="0">
              <a:lnSpc>
                <a:spcPct val="100000"/>
              </a:lnSpc>
              <a:spcBef>
                <a:spcPts val="5000"/>
              </a:spcBef>
              <a:spcAft>
                <a:spcPts val="5000"/>
              </a:spcAft>
              <a:buSzPts val="1600"/>
              <a:buChar char="●"/>
            </a:pPr>
            <a:r>
              <a:rPr lang="en-GB"/>
              <a:t>Systematic sampling can be used such a scenario</a:t>
            </a:r>
            <a:endParaRPr/>
          </a:p>
        </p:txBody>
      </p:sp>
      <p:pic>
        <p:nvPicPr>
          <p:cNvPr id="1468" name="Google Shape;1468;p189"/>
          <p:cNvPicPr preferRelativeResize="0"/>
          <p:nvPr/>
        </p:nvPicPr>
        <p:blipFill>
          <a:blip r:embed="rId3">
            <a:alphaModFix/>
          </a:blip>
          <a:stretch>
            <a:fillRect/>
          </a:stretch>
        </p:blipFill>
        <p:spPr>
          <a:xfrm>
            <a:off x="5618625" y="1170125"/>
            <a:ext cx="3372976" cy="282334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90"/>
          <p:cNvSpPr txBox="1">
            <a:spLocks noGrp="1"/>
          </p:cNvSpPr>
          <p:nvPr>
            <p:ph type="title"/>
          </p:nvPr>
        </p:nvSpPr>
        <p:spPr>
          <a:xfrm>
            <a:off x="422025" y="445025"/>
            <a:ext cx="67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Cluster sampling</a:t>
            </a:r>
            <a:endParaRPr/>
          </a:p>
        </p:txBody>
      </p:sp>
      <p:sp>
        <p:nvSpPr>
          <p:cNvPr id="1474" name="Google Shape;1474;p190"/>
          <p:cNvSpPr txBox="1">
            <a:spLocks noGrp="1"/>
          </p:cNvSpPr>
          <p:nvPr>
            <p:ph type="body" idx="2"/>
          </p:nvPr>
        </p:nvSpPr>
        <p:spPr>
          <a:xfrm>
            <a:off x="422025" y="1571700"/>
            <a:ext cx="8399700" cy="2940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GB"/>
              <a:t>Used when populations have small groups </a:t>
            </a:r>
            <a:endParaRPr/>
          </a:p>
          <a:p>
            <a:pPr marL="457200" lvl="0" indent="-330200" algn="l" rtl="0">
              <a:lnSpc>
                <a:spcPct val="100000"/>
              </a:lnSpc>
              <a:spcBef>
                <a:spcPts val="3000"/>
              </a:spcBef>
              <a:spcAft>
                <a:spcPts val="0"/>
              </a:spcAft>
              <a:buSzPts val="1600"/>
              <a:buChar char="●"/>
            </a:pPr>
            <a:r>
              <a:rPr lang="en-GB"/>
              <a:t>These groups are called clusters</a:t>
            </a:r>
            <a:endParaRPr/>
          </a:p>
          <a:p>
            <a:pPr marL="457200" lvl="0" indent="-330200" algn="l" rtl="0">
              <a:lnSpc>
                <a:spcPct val="100000"/>
              </a:lnSpc>
              <a:spcBef>
                <a:spcPts val="3000"/>
              </a:spcBef>
              <a:spcAft>
                <a:spcPts val="0"/>
              </a:spcAft>
              <a:buSzPts val="1600"/>
              <a:buChar char="●"/>
            </a:pPr>
            <a:r>
              <a:rPr lang="en-GB"/>
              <a:t>The entire cluster is considered to be a sampling unit</a:t>
            </a:r>
            <a:endParaRPr/>
          </a:p>
          <a:p>
            <a:pPr marL="457200" lvl="0" indent="-330200" algn="l" rtl="0">
              <a:lnSpc>
                <a:spcPct val="100000"/>
              </a:lnSpc>
              <a:spcBef>
                <a:spcPts val="3000"/>
              </a:spcBef>
              <a:spcAft>
                <a:spcPts val="3000"/>
              </a:spcAft>
              <a:buSzPts val="1600"/>
              <a:buChar char="●"/>
            </a:pPr>
            <a:r>
              <a:rPr lang="en-GB"/>
              <a:t>A cluster sample consists of these randomly selected clusters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5656</Words>
  <Application>Microsoft Office PowerPoint</Application>
  <PresentationFormat>On-screen Show (16:9)</PresentationFormat>
  <Paragraphs>793</Paragraphs>
  <Slides>146</Slides>
  <Notes>145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146</vt:i4>
      </vt:variant>
    </vt:vector>
  </HeadingPairs>
  <TitlesOfParts>
    <vt:vector size="150" baseType="lpstr">
      <vt:lpstr>Avenir</vt:lpstr>
      <vt:lpstr>Arial</vt:lpstr>
      <vt:lpstr>Calibri</vt:lpstr>
      <vt:lpstr>Simple Light</vt:lpstr>
      <vt:lpstr>Introduction to Statistics</vt:lpstr>
      <vt:lpstr>Agenda</vt:lpstr>
      <vt:lpstr>Agenda</vt:lpstr>
      <vt:lpstr>Agenda</vt:lpstr>
      <vt:lpstr>Random Variable </vt:lpstr>
      <vt:lpstr>Random variable</vt:lpstr>
      <vt:lpstr>Random variable</vt:lpstr>
      <vt:lpstr>PowerPoint Presentation</vt:lpstr>
      <vt:lpstr>PowerPoint Presentation</vt:lpstr>
      <vt:lpstr>Random variable</vt:lpstr>
      <vt:lpstr>Discrete random variable</vt:lpstr>
      <vt:lpstr>Discrete random variable</vt:lpstr>
      <vt:lpstr>Continuous random variable</vt:lpstr>
      <vt:lpstr>Continuous random variable</vt:lpstr>
      <vt:lpstr>PowerPoint Presentation</vt:lpstr>
      <vt:lpstr>Probability Distributions </vt:lpstr>
      <vt:lpstr>Distribution of the data</vt:lpstr>
      <vt:lpstr>Probability distribution</vt:lpstr>
      <vt:lpstr>Need for probability distribution</vt:lpstr>
      <vt:lpstr>Probability distribution</vt:lpstr>
      <vt:lpstr>Probability distribution</vt:lpstr>
      <vt:lpstr>PowerPoint Presentation</vt:lpstr>
      <vt:lpstr>Cumulative distribution function (c.d.f.)</vt:lpstr>
      <vt:lpstr>Properties of c.d.f.</vt:lpstr>
      <vt:lpstr>Mathematical expectation of a random variable</vt:lpstr>
      <vt:lpstr>Variance of a random variable</vt:lpstr>
      <vt:lpstr>Probability distributions</vt:lpstr>
      <vt:lpstr>Probability distributions</vt:lpstr>
      <vt:lpstr>Discrete probability distribution</vt:lpstr>
      <vt:lpstr>Uniform distribution (discrete)</vt:lpstr>
      <vt:lpstr>Uniform distribution (discrete)</vt:lpstr>
      <vt:lpstr>Uniform distribution (discrete)</vt:lpstr>
      <vt:lpstr>Uniform distribution (discrete)</vt:lpstr>
      <vt:lpstr>Uniform distribution - python function </vt:lpstr>
      <vt:lpstr>PowerPoint Presentation</vt:lpstr>
      <vt:lpstr>PowerPoint Presentation</vt:lpstr>
      <vt:lpstr>PowerPoint Presentation</vt:lpstr>
      <vt:lpstr>Bernoulli trial</vt:lpstr>
      <vt:lpstr>Bernoulli distribution</vt:lpstr>
      <vt:lpstr>PowerPoint Presentation</vt:lpstr>
      <vt:lpstr>Bernoulli distribution</vt:lpstr>
      <vt:lpstr>Bernoulli distribution - python function </vt:lpstr>
      <vt:lpstr>PowerPoint Presentation</vt:lpstr>
      <vt:lpstr>PowerPoint Presentation</vt:lpstr>
      <vt:lpstr>PowerPoint Presentation</vt:lpstr>
      <vt:lpstr>Poisson distribution</vt:lpstr>
      <vt:lpstr>Poisson distribution</vt:lpstr>
      <vt:lpstr>Poisson distribution</vt:lpstr>
      <vt:lpstr>PowerPoint Presentation</vt:lpstr>
      <vt:lpstr>Poisson distribution - python function </vt:lpstr>
      <vt:lpstr>PowerPoint Presentation</vt:lpstr>
      <vt:lpstr>PowerPoint Presentation</vt:lpstr>
      <vt:lpstr>PowerPoint Presentation</vt:lpstr>
      <vt:lpstr>PowerPoint Presentation</vt:lpstr>
      <vt:lpstr>PowerPoint Presentation</vt:lpstr>
      <vt:lpstr>Summary</vt:lpstr>
      <vt:lpstr>Probability distributions</vt:lpstr>
      <vt:lpstr>Continuous probability distribution</vt:lpstr>
      <vt:lpstr>Normal distribution </vt:lpstr>
      <vt:lpstr>Normal distribution</vt:lpstr>
      <vt:lpstr>Normal distribution </vt:lpstr>
      <vt:lpstr>Characteristics of normal distribution</vt:lpstr>
      <vt:lpstr>The normal distribution spread</vt:lpstr>
      <vt:lpstr>Normal distribution</vt:lpstr>
      <vt:lpstr>Different shapes of normal distribution </vt:lpstr>
      <vt:lpstr>PowerPoint Presentation</vt:lpstr>
      <vt:lpstr>Normal distribution - python function </vt:lpstr>
      <vt:lpstr>PowerPoint Presentation</vt:lpstr>
      <vt:lpstr>PowerPoint Presentation</vt:lpstr>
      <vt:lpstr>PowerPoint Presentation</vt:lpstr>
      <vt:lpstr>The normal table</vt:lpstr>
      <vt:lpstr>The normal table</vt:lpstr>
      <vt:lpstr>PowerPoint Presentation</vt:lpstr>
      <vt:lpstr>PowerPoint Presentation</vt:lpstr>
      <vt:lpstr>PowerPoint Presentation</vt:lpstr>
      <vt:lpstr>PowerPoint Presentation</vt:lpstr>
      <vt:lpstr>PowerPoint Presentation</vt:lpstr>
      <vt:lpstr>PowerPoint Presentation</vt:lpstr>
      <vt:lpstr>Summary</vt:lpstr>
      <vt:lpstr>Population and Sample</vt:lpstr>
      <vt:lpstr>Population &amp; Sample</vt:lpstr>
      <vt:lpstr>Need to draw a sample</vt:lpstr>
      <vt:lpstr>Need to draw a sample</vt:lpstr>
      <vt:lpstr>Terminologies</vt:lpstr>
      <vt:lpstr>Sampling techniques</vt:lpstr>
      <vt:lpstr>Simple random sampling (SRS)</vt:lpstr>
      <vt:lpstr>SRS without replacement</vt:lpstr>
      <vt:lpstr>SRS without replacement</vt:lpstr>
      <vt:lpstr>SRS without replacement - example</vt:lpstr>
      <vt:lpstr>SRS with replacement</vt:lpstr>
      <vt:lpstr>SRS with replacement</vt:lpstr>
      <vt:lpstr>SRS with replacement - example</vt:lpstr>
      <vt:lpstr>Simple random sample - python function </vt:lpstr>
      <vt:lpstr>Stratified sampling</vt:lpstr>
      <vt:lpstr>Stratified sampling</vt:lpstr>
      <vt:lpstr>Stratified sampling - example</vt:lpstr>
      <vt:lpstr>Systematic sampling</vt:lpstr>
      <vt:lpstr>Systematic sampling - example</vt:lpstr>
      <vt:lpstr>Cluster sampling</vt:lpstr>
      <vt:lpstr>Cluster sampling</vt:lpstr>
      <vt:lpstr>Cluster sampling - example</vt:lpstr>
      <vt:lpstr>PowerPoint Presentation</vt:lpstr>
      <vt:lpstr>Sampling variability </vt:lpstr>
      <vt:lpstr>PowerPoint Presentation</vt:lpstr>
      <vt:lpstr>PowerPoint Presentation</vt:lpstr>
      <vt:lpstr>Summary</vt:lpstr>
      <vt:lpstr>Resampling</vt:lpstr>
      <vt:lpstr>Resampling</vt:lpstr>
      <vt:lpstr>Bootstrap resample</vt:lpstr>
      <vt:lpstr>Jackknife resample</vt:lpstr>
      <vt:lpstr>Sampling Distributions </vt:lpstr>
      <vt:lpstr>Parameter and Statistic</vt:lpstr>
      <vt:lpstr>Parameter and Statistic</vt:lpstr>
      <vt:lpstr>Sampling distribution </vt:lpstr>
      <vt:lpstr>Sampling distribution of sample mean </vt:lpstr>
      <vt:lpstr>Sampling distribution of sample mean </vt:lpstr>
      <vt:lpstr>PowerPoint Presentation</vt:lpstr>
      <vt:lpstr>PowerPoint Presentation</vt:lpstr>
      <vt:lpstr>Proportion</vt:lpstr>
      <vt:lpstr>Sample proportion</vt:lpstr>
      <vt:lpstr>Sampling distribution of sample proportion</vt:lpstr>
      <vt:lpstr>Summary</vt:lpstr>
      <vt:lpstr>PowerPoint Presentation</vt:lpstr>
      <vt:lpstr>Appendix</vt:lpstr>
      <vt:lpstr>Binomial distribution (A.1)</vt:lpstr>
      <vt:lpstr>Binomial distribution</vt:lpstr>
      <vt:lpstr>Binomial distribution</vt:lpstr>
      <vt:lpstr>Binomial distribution</vt:lpstr>
      <vt:lpstr>Binomial distribution</vt:lpstr>
      <vt:lpstr>Binomial distribution</vt:lpstr>
      <vt:lpstr>Binomial distribution</vt:lpstr>
      <vt:lpstr>PowerPoint Presentation</vt:lpstr>
      <vt:lpstr>Binomial distribution</vt:lpstr>
      <vt:lpstr>Binomial distribution - python function </vt:lpstr>
      <vt:lpstr>PowerPoint Presentation</vt:lpstr>
      <vt:lpstr>PowerPoint Presentation</vt:lpstr>
      <vt:lpstr>PowerPoint Presentation</vt:lpstr>
      <vt:lpstr>PowerPoint Presentation</vt:lpstr>
      <vt:lpstr>Uniform distribution (continuous) (A.2)</vt:lpstr>
      <vt:lpstr>Uniform distribution (continuous)</vt:lpstr>
      <vt:lpstr>Uniform distribution - python function </vt:lpstr>
      <vt:lpstr>PowerPoint Presentation</vt:lpstr>
      <vt:lpstr>PowerPoint Presentation</vt:lpstr>
      <vt:lpstr>PowerPoint Presentation</vt:lpstr>
      <vt:lpstr>PowerPoint Presentation</vt:lpstr>
      <vt:lpstr>Relation of expectation and variance (A.3)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Statistics</dc:title>
  <cp:lastModifiedBy>Vishnu Murali</cp:lastModifiedBy>
  <cp:revision>6</cp:revision>
  <dcterms:modified xsi:type="dcterms:W3CDTF">2020-12-23T09:22:08Z</dcterms:modified>
</cp:coreProperties>
</file>